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3" r:id="rId1"/>
  </p:sldMasterIdLst>
  <p:notesMasterIdLst>
    <p:notesMasterId r:id="rId26"/>
  </p:notesMasterIdLst>
  <p:handoutMasterIdLst>
    <p:handoutMasterId r:id="rId27"/>
  </p:handoutMasterIdLst>
  <p:sldIdLst>
    <p:sldId id="403" r:id="rId2"/>
    <p:sldId id="482" r:id="rId3"/>
    <p:sldId id="435" r:id="rId4"/>
    <p:sldId id="447" r:id="rId5"/>
    <p:sldId id="467" r:id="rId6"/>
    <p:sldId id="468" r:id="rId7"/>
    <p:sldId id="486" r:id="rId8"/>
    <p:sldId id="485" r:id="rId9"/>
    <p:sldId id="484" r:id="rId10"/>
    <p:sldId id="469" r:id="rId11"/>
    <p:sldId id="470" r:id="rId12"/>
    <p:sldId id="471" r:id="rId13"/>
    <p:sldId id="479" r:id="rId14"/>
    <p:sldId id="487" r:id="rId15"/>
    <p:sldId id="483" r:id="rId16"/>
    <p:sldId id="472" r:id="rId17"/>
    <p:sldId id="473" r:id="rId18"/>
    <p:sldId id="474" r:id="rId19"/>
    <p:sldId id="477" r:id="rId20"/>
    <p:sldId id="475" r:id="rId21"/>
    <p:sldId id="476" r:id="rId22"/>
    <p:sldId id="440" r:id="rId23"/>
    <p:sldId id="478" r:id="rId24"/>
    <p:sldId id="481" r:id="rId25"/>
  </p:sldIdLst>
  <p:sldSz cx="9144000" cy="6858000" type="screen4x3"/>
  <p:notesSz cx="7150100" cy="94488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E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>
      <p:cViewPr varScale="1">
        <p:scale>
          <a:sx n="75" d="100"/>
          <a:sy n="75" d="100"/>
        </p:scale>
        <p:origin x="70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2-14T17:57:25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3852 10358 136 0,'0'-3'52'0,"0"3"-28"0,3-2-41 0,-3 2 3 15,0 0 1-15,0 0 3 16,5 2 14-16,3 3 10 0,13 0 10 16,6 2 8-16,4 2-4 15,20-2-2-15,7-4-6 16,13-6 0-16,9-6-11 16,10-17 3-16,2-7 2 0,11-19-3 15,1-6 1-15,2-8-5 16,-11-7-2-16,-3-5 13 15,-10-6 5-15,-8-6-7 16,-7-4-2-16,-14-12-8 16,-14 5-2-16,-20-2 2 15,-11 9 3-15,-16 4 0 16,-21 8 2-16,-14 9-2 16,-18 12 0-16,-2 12 6 15,-14 11 4-15,-2 10-5 0,-8 9-3 16,-1 14-11-16,-12 12-2 15,-4 26 0-15,-9 10 1 16,-6 18 1-16,0 26 0 16,2 5 0-16,11 9 0 15,22 4 0-15,12-1 0 16,19-3 4-16,22-9 5 16,15 7-5-16,16-8-2 15,24-8 3-15,13-8 1 16,23-7 4-16,17-9 1 15,18-15-5-15,11-11-4 16,13-12-4-16,3-21-1 0,5-7-5 16,5-11-2-16,1-22-6 15,-6-5-3-15,-6-4-9 16,-7-5-5-16,-13 4-24 16,-22 5-9-16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54088" y="4489450"/>
            <a:ext cx="5241925" cy="4251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3858" tIns="46106" rIns="93858" bIns="46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22375" y="714375"/>
            <a:ext cx="4706938" cy="3530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9613"/>
            <a:ext cx="4724400" cy="354330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4489450"/>
            <a:ext cx="5245100" cy="42497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9613"/>
            <a:ext cx="4724400" cy="3543300"/>
          </a:xfrm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4489450"/>
            <a:ext cx="5245100" cy="42497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9613"/>
            <a:ext cx="4724400" cy="35433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4489450"/>
            <a:ext cx="5245100" cy="42497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9613"/>
            <a:ext cx="4724400" cy="3543300"/>
          </a:xfrm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4489450"/>
            <a:ext cx="5245100" cy="42497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9613"/>
            <a:ext cx="4724400" cy="3543300"/>
          </a:xfrm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2500" y="4489450"/>
            <a:ext cx="5245100" cy="42497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2850" y="708025"/>
            <a:ext cx="4724400" cy="3543300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defRPr/>
                </a:pPr>
                <a:endParaRPr lang="en-US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7921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921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BC19834-966A-4464-B1C2-7C17CDF0247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87825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09087-EE93-42C6-8EB3-1B68EF8E48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70532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7050" y="228600"/>
            <a:ext cx="196215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228600"/>
            <a:ext cx="573405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D43273-9048-4BF9-9497-1EEDC70497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49479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558BDA-1734-4AF5-A36E-B59DBF5FC7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57358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CB0AC3-FB91-48F2-8807-F1F22753CB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446548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38481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1100" y="1600200"/>
            <a:ext cx="38481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1A9E9-B71F-41DC-98AB-7B4DE58B8D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760684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1B31FC-893D-406E-A108-CBCD232E1D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3747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E3F81-AED7-450A-9E4C-AF73F903BA0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68029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0BD7D-3825-48C4-A964-02DFFF67CD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91221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CBEDE-71C5-41CA-A3F5-6B39C5FE0C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06189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450D47-61ED-44C6-A4D4-91A346453E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16307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gray">
          <a:xfrm>
            <a:off x="685800" y="13716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kumimoji="1" lang="en-US" altLang="en-US"/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28600"/>
            <a:ext cx="7572375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00200"/>
            <a:ext cx="7848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7818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7818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Tahom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CISC 250 Class Notes</a:t>
            </a:r>
          </a:p>
        </p:txBody>
      </p:sp>
      <p:sp>
        <p:nvSpPr>
          <p:cNvPr id="17818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48600" y="6324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A708F656-053F-4C5D-B7C8-D23A88457E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32" name="Picture 17" descr="Click To Downloa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990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</p:sldLayoutIdLst>
  <p:transition/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MS PGothic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P_address" TargetMode="External"/><Relationship Id="rId2" Type="http://schemas.openxmlformats.org/officeDocument/2006/relationships/hyperlink" Target="http://www.opte.org/maps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hyperlink" Target="http://tools.ietf.org/html/rfc1918" TargetMode="External"/><Relationship Id="rId4" Type="http://schemas.openxmlformats.org/officeDocument/2006/relationships/hyperlink" Target="http://en.wikipedia.org/wiki/Classful_network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EsKZGOxNKw" TargetMode="External"/><Relationship Id="rId3" Type="http://schemas.openxmlformats.org/officeDocument/2006/relationships/hyperlink" Target="https://www.washingtonpost.com/video/business/technology/net-neutrality-a-complicated-term-for-a-simple-idea/2016/06/28/d10474ac-3d7a-11e6-9e16-4cf01a41decb_video.html" TargetMode="External"/><Relationship Id="rId7" Type="http://schemas.openxmlformats.org/officeDocument/2006/relationships/hyperlink" Target="https://www.youtube.com/watch?v=yn0N4eekqLI" TargetMode="External"/><Relationship Id="rId2" Type="http://schemas.openxmlformats.org/officeDocument/2006/relationships/hyperlink" Target="http://www.youtube.com/watch?v=wusklcNKDZc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3IzXkLOgVZ8" TargetMode="External"/><Relationship Id="rId5" Type="http://schemas.openxmlformats.org/officeDocument/2006/relationships/hyperlink" Target="https://www.youtube.com/watch?v=EQNSCjbW_00" TargetMode="External"/><Relationship Id="rId4" Type="http://schemas.openxmlformats.org/officeDocument/2006/relationships/hyperlink" Target="http://www.youtube.com/watch?v=qE1wfhLFV6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s-labs.org/teaching/rn/animations/propagation/" TargetMode="External"/><Relationship Id="rId2" Type="http://schemas.openxmlformats.org/officeDocument/2006/relationships/hyperlink" Target="http://www.speedtest.net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8RMWO9JxZj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hyperlink" Target="https://www.youtube.com/watch?v=PBWhzz_Gn10" TargetMode="External"/><Relationship Id="rId5" Type="http://schemas.openxmlformats.org/officeDocument/2006/relationships/image" Target="../media/image3.wmf"/><Relationship Id="rId10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hyperlink" Target="http://www.youtube.com/watch?v=VkmSjfPfXXI" TargetMode="External"/><Relationship Id="rId7" Type="http://schemas.openxmlformats.org/officeDocument/2006/relationships/image" Target="../media/image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wmf"/><Relationship Id="rId5" Type="http://schemas.openxmlformats.org/officeDocument/2006/relationships/image" Target="../media/image4.wmf"/><Relationship Id="rId4" Type="http://schemas.openxmlformats.org/officeDocument/2006/relationships/hyperlink" Target="http://www.youtube.com/watch?v=yU9oMOcRsuE" TargetMode="External"/><Relationship Id="rId9" Type="http://schemas.openxmlformats.org/officeDocument/2006/relationships/hyperlink" Target="https://www.youtube.com/watch?v=i5oe63pOhL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exchangema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B8CB85D-7718-4FD1-A581-6596A65AF8D5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391400" cy="1143000"/>
          </a:xfrm>
        </p:spPr>
        <p:txBody>
          <a:bodyPr/>
          <a:lstStyle/>
          <a:p>
            <a:pPr eaLnBrk="1" hangingPunct="1"/>
            <a:r>
              <a:rPr lang="en-US" altLang="en-US" sz="2400" b="1" smtClean="0"/>
              <a:t>CISC 250 –</a:t>
            </a:r>
            <a:r>
              <a:rPr lang="en-US" altLang="en-US" sz="3200" b="1" smtClean="0"/>
              <a:t> </a:t>
            </a:r>
            <a:br>
              <a:rPr lang="en-US" altLang="en-US" sz="3200" b="1" smtClean="0"/>
            </a:br>
            <a:r>
              <a:rPr lang="en-US" altLang="en-US" sz="3200" b="1" smtClean="0"/>
              <a:t>Business Telecomm Networks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3581400"/>
            <a:ext cx="7485063" cy="2376488"/>
          </a:xfrm>
        </p:spPr>
        <p:txBody>
          <a:bodyPr/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4000" smtClean="0"/>
              <a:t>Networking Fundamentals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en-US" sz="1800" smtClean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Dr. Jinwei Cao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Dept. of ACCT &amp; MIS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en-US" sz="1800" smtClean="0"/>
              <a:t>University of Delaware</a:t>
            </a:r>
          </a:p>
        </p:txBody>
      </p:sp>
      <p:pic>
        <p:nvPicPr>
          <p:cNvPr id="4103" name="Picture 4" descr="Click To Downlo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676400"/>
            <a:ext cx="2057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18435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1843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11EC094-1939-4B32-9CB3-752139656BCD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 smtClean="0"/>
          </a:p>
        </p:txBody>
      </p:sp>
      <p:sp>
        <p:nvSpPr>
          <p:cNvPr id="4413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pPr eaLnBrk="1" hangingPunct="1"/>
            <a:r>
              <a:rPr lang="ja-JP" altLang="en-US" smtClean="0">
                <a:solidFill>
                  <a:srgbClr val="FF0000"/>
                </a:solidFill>
              </a:rPr>
              <a:t>“</a:t>
            </a:r>
            <a:r>
              <a:rPr lang="en-US" altLang="ja-JP" smtClean="0">
                <a:solidFill>
                  <a:srgbClr val="FF0000"/>
                </a:solidFill>
              </a:rPr>
              <a:t>Tier-2</a:t>
            </a:r>
            <a:r>
              <a:rPr lang="ja-JP" altLang="en-US" smtClean="0">
                <a:solidFill>
                  <a:srgbClr val="FF0000"/>
                </a:solidFill>
              </a:rPr>
              <a:t>”</a:t>
            </a:r>
            <a:r>
              <a:rPr lang="en-US" altLang="ja-JP" smtClean="0">
                <a:solidFill>
                  <a:srgbClr val="FF0000"/>
                </a:solidFill>
              </a:rPr>
              <a:t> ISPs: smaller (often regional) ISPs (e.g., Comcast)</a:t>
            </a:r>
          </a:p>
          <a:p>
            <a:pPr lvl="1" eaLnBrk="1" hangingPunct="1"/>
            <a:r>
              <a:rPr lang="en-US" altLang="en-US" smtClean="0"/>
              <a:t>Connect to one or more tier-1 ISPs, possibly other tier-2 ISPs</a:t>
            </a:r>
          </a:p>
          <a:p>
            <a:pPr eaLnBrk="1" hangingPunct="1"/>
            <a:endParaRPr lang="en-US" altLang="en-US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sp>
        <p:nvSpPr>
          <p:cNvPr id="18438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39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40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8441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2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3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4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5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6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8447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50" name="Group 16"/>
          <p:cNvGrpSpPr>
            <a:grpSpLocks/>
          </p:cNvGrpSpPr>
          <p:nvPr/>
        </p:nvGrpSpPr>
        <p:grpSpPr bwMode="auto">
          <a:xfrm>
            <a:off x="5670550" y="4178300"/>
            <a:ext cx="719138" cy="396875"/>
            <a:chOff x="3740" y="1244"/>
            <a:chExt cx="453" cy="250"/>
          </a:xfrm>
        </p:grpSpPr>
        <p:sp>
          <p:nvSpPr>
            <p:cNvPr id="18492" name="Rectangle 17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493" name="Text Box 18"/>
            <p:cNvSpPr txBox="1">
              <a:spLocks noChangeArrowheads="1"/>
            </p:cNvSpPr>
            <p:nvPr/>
          </p:nvSpPr>
          <p:spPr bwMode="auto">
            <a:xfrm>
              <a:off x="3740" y="1244"/>
              <a:ext cx="4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NAP</a:t>
              </a:r>
              <a:endParaRPr lang="en-US" altLang="en-US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18451" name="Line 19"/>
          <p:cNvSpPr>
            <a:spLocks noChangeShapeType="1"/>
          </p:cNvSpPr>
          <p:nvPr/>
        </p:nvSpPr>
        <p:spPr bwMode="auto">
          <a:xfrm flipH="1">
            <a:off x="5222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H="1">
            <a:off x="4791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 flipH="1">
            <a:off x="3876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18469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18489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490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91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8470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18486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487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88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8471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18483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484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85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8472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18480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481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82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8473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18477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8478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8479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18474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475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76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177800" y="3406775"/>
            <a:ext cx="3562350" cy="2014538"/>
            <a:chOff x="112" y="2146"/>
            <a:chExt cx="2244" cy="1269"/>
          </a:xfrm>
        </p:grpSpPr>
        <p:sp>
          <p:nvSpPr>
            <p:cNvPr id="18466" name="Text Box 47"/>
            <p:cNvSpPr txBox="1">
              <a:spLocks noChangeArrowheads="1"/>
            </p:cNvSpPr>
            <p:nvPr/>
          </p:nvSpPr>
          <p:spPr bwMode="auto">
            <a:xfrm>
              <a:off x="112" y="2146"/>
              <a:ext cx="1292" cy="1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Tier-2 ISP pays tier-1 ISP for connectivity to rest of Internet</a:t>
              </a:r>
            </a:p>
            <a:p>
              <a:pPr>
                <a:spcBef>
                  <a:spcPct val="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</a:pPr>
              <a:r>
                <a:rPr lang="en-US" altLang="en-US" sz="1800">
                  <a:latin typeface="Comic Sans MS" panose="030F0702030302020204" pitchFamily="66" charset="0"/>
                </a:rPr>
                <a:t> tier-2 ISP is c</a:t>
              </a:r>
              <a:r>
                <a:rPr lang="en-US" altLang="en-US" sz="1800" i="1">
                  <a:latin typeface="Comic Sans MS" panose="030F0702030302020204" pitchFamily="66" charset="0"/>
                </a:rPr>
                <a:t>ustomer</a:t>
              </a:r>
              <a:r>
                <a:rPr lang="en-US" altLang="en-US" sz="1800">
                  <a:latin typeface="Comic Sans MS" panose="030F0702030302020204" pitchFamily="66" charset="0"/>
                </a:rPr>
                <a:t> of</a:t>
              </a:r>
            </a:p>
            <a:p>
              <a:pPr>
                <a:spcBef>
                  <a:spcPct val="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tier-1 provider</a:t>
              </a:r>
            </a:p>
          </p:txBody>
        </p:sp>
        <p:sp>
          <p:nvSpPr>
            <p:cNvPr id="18467" name="Line 48"/>
            <p:cNvSpPr>
              <a:spLocks noChangeShapeType="1"/>
            </p:cNvSpPr>
            <p:nvPr/>
          </p:nvSpPr>
          <p:spPr bwMode="auto">
            <a:xfrm flipV="1">
              <a:off x="1344" y="2392"/>
              <a:ext cx="1012" cy="3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8" name="Line 49"/>
            <p:cNvSpPr>
              <a:spLocks noChangeShapeType="1"/>
            </p:cNvSpPr>
            <p:nvPr/>
          </p:nvSpPr>
          <p:spPr bwMode="auto">
            <a:xfrm flipV="1">
              <a:off x="1352" y="2412"/>
              <a:ext cx="36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6007100" y="3019425"/>
            <a:ext cx="3035300" cy="2136775"/>
            <a:chOff x="3784" y="1902"/>
            <a:chExt cx="1912" cy="1346"/>
          </a:xfrm>
        </p:grpSpPr>
        <p:sp>
          <p:nvSpPr>
            <p:cNvPr id="18458" name="Oval 51"/>
            <p:cNvSpPr>
              <a:spLocks noChangeArrowheads="1"/>
            </p:cNvSpPr>
            <p:nvPr/>
          </p:nvSpPr>
          <p:spPr bwMode="auto">
            <a:xfrm>
              <a:off x="3992" y="2320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459" name="Text Box 52"/>
            <p:cNvSpPr txBox="1">
              <a:spLocks noChangeArrowheads="1"/>
            </p:cNvSpPr>
            <p:nvPr/>
          </p:nvSpPr>
          <p:spPr bwMode="auto">
            <a:xfrm>
              <a:off x="4564" y="1902"/>
              <a:ext cx="1132" cy="1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Tier-2 ISPs also peer privately with each other, interconnect at NAP</a:t>
              </a:r>
            </a:p>
          </p:txBody>
        </p:sp>
        <p:sp>
          <p:nvSpPr>
            <p:cNvPr id="18460" name="Oval 53"/>
            <p:cNvSpPr>
              <a:spLocks noChangeArrowheads="1"/>
            </p:cNvSpPr>
            <p:nvPr/>
          </p:nvSpPr>
          <p:spPr bwMode="auto">
            <a:xfrm>
              <a:off x="4600" y="3144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461" name="Line 54"/>
            <p:cNvSpPr>
              <a:spLocks noChangeShapeType="1"/>
            </p:cNvSpPr>
            <p:nvPr/>
          </p:nvSpPr>
          <p:spPr bwMode="auto">
            <a:xfrm>
              <a:off x="4064" y="2408"/>
              <a:ext cx="552" cy="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2" name="Oval 55"/>
            <p:cNvSpPr>
              <a:spLocks noChangeArrowheads="1"/>
            </p:cNvSpPr>
            <p:nvPr/>
          </p:nvSpPr>
          <p:spPr bwMode="auto">
            <a:xfrm>
              <a:off x="3784" y="2392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8463" name="Line 56"/>
            <p:cNvSpPr>
              <a:spLocks noChangeShapeType="1"/>
            </p:cNvSpPr>
            <p:nvPr/>
          </p:nvSpPr>
          <p:spPr bwMode="auto">
            <a:xfrm>
              <a:off x="3832" y="2488"/>
              <a:ext cx="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4" name="Line 57"/>
            <p:cNvSpPr>
              <a:spLocks noChangeShapeType="1"/>
            </p:cNvSpPr>
            <p:nvPr/>
          </p:nvSpPr>
          <p:spPr bwMode="auto">
            <a:xfrm flipH="1">
              <a:off x="4388" y="2000"/>
              <a:ext cx="260" cy="8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65" name="Line 58"/>
            <p:cNvSpPr>
              <a:spLocks noChangeShapeType="1"/>
            </p:cNvSpPr>
            <p:nvPr/>
          </p:nvSpPr>
          <p:spPr bwMode="auto">
            <a:xfrm flipH="1">
              <a:off x="3880" y="2012"/>
              <a:ext cx="760" cy="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457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Internet: network of networks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318320" y="3195360"/>
              <a:ext cx="567000" cy="545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520" y="3184920"/>
                <a:ext cx="585720" cy="562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0483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048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AC4C9D0-9914-4546-9511-2D1F9CA97C7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 smtClean="0"/>
          </a:p>
        </p:txBody>
      </p:sp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pPr eaLnBrk="1" hangingPunct="1"/>
            <a:r>
              <a:rPr lang="ja-JP" altLang="en-US" smtClean="0">
                <a:solidFill>
                  <a:srgbClr val="FF0000"/>
                </a:solidFill>
              </a:rPr>
              <a:t>“</a:t>
            </a:r>
            <a:r>
              <a:rPr lang="en-US" altLang="ja-JP" smtClean="0">
                <a:solidFill>
                  <a:srgbClr val="FF0000"/>
                </a:solidFill>
              </a:rPr>
              <a:t>Tier-3</a:t>
            </a:r>
            <a:r>
              <a:rPr lang="ja-JP" altLang="en-US" smtClean="0">
                <a:solidFill>
                  <a:srgbClr val="FF0000"/>
                </a:solidFill>
              </a:rPr>
              <a:t>”</a:t>
            </a:r>
            <a:r>
              <a:rPr lang="en-US" altLang="ja-JP" smtClean="0">
                <a:solidFill>
                  <a:srgbClr val="FF0000"/>
                </a:solidFill>
              </a:rPr>
              <a:t> ISPs and local ISPs </a:t>
            </a:r>
          </a:p>
          <a:p>
            <a:pPr lvl="1" eaLnBrk="1" hangingPunct="1"/>
            <a:r>
              <a:rPr lang="en-US" altLang="en-US" smtClean="0"/>
              <a:t>last hop (</a:t>
            </a:r>
            <a:r>
              <a:rPr lang="ja-JP" altLang="en-US" smtClean="0"/>
              <a:t>“</a:t>
            </a:r>
            <a:r>
              <a:rPr lang="en-US" altLang="ja-JP" smtClean="0"/>
              <a:t>access</a:t>
            </a:r>
            <a:r>
              <a:rPr lang="ja-JP" altLang="en-US" smtClean="0"/>
              <a:t>”</a:t>
            </a:r>
            <a:r>
              <a:rPr lang="en-US" altLang="ja-JP" smtClean="0"/>
              <a:t>) network (closest to end systems)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sp>
        <p:nvSpPr>
          <p:cNvPr id="20486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487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488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0489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0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1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2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3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4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495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6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97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498" name="Group 16"/>
          <p:cNvGrpSpPr>
            <a:grpSpLocks/>
          </p:cNvGrpSpPr>
          <p:nvPr/>
        </p:nvGrpSpPr>
        <p:grpSpPr bwMode="auto">
          <a:xfrm>
            <a:off x="5670550" y="4178300"/>
            <a:ext cx="719138" cy="396875"/>
            <a:chOff x="3740" y="1244"/>
            <a:chExt cx="453" cy="250"/>
          </a:xfrm>
        </p:grpSpPr>
        <p:sp>
          <p:nvSpPr>
            <p:cNvPr id="20566" name="Rectangle 17"/>
            <p:cNvSpPr>
              <a:spLocks noChangeArrowheads="1"/>
            </p:cNvSpPr>
            <p:nvPr/>
          </p:nvSpPr>
          <p:spPr bwMode="auto">
            <a:xfrm>
              <a:off x="3755" y="1248"/>
              <a:ext cx="438" cy="19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567" name="Text Box 18"/>
            <p:cNvSpPr txBox="1">
              <a:spLocks noChangeArrowheads="1"/>
            </p:cNvSpPr>
            <p:nvPr/>
          </p:nvSpPr>
          <p:spPr bwMode="auto">
            <a:xfrm>
              <a:off x="3740" y="1244"/>
              <a:ext cx="4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Comic Sans MS" panose="030F0702030302020204" pitchFamily="66" charset="0"/>
                </a:rPr>
                <a:t>NAP</a:t>
              </a:r>
              <a:endParaRPr lang="en-US" altLang="en-US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20499" name="Line 19"/>
          <p:cNvSpPr>
            <a:spLocks noChangeShapeType="1"/>
          </p:cNvSpPr>
          <p:nvPr/>
        </p:nvSpPr>
        <p:spPr bwMode="auto">
          <a:xfrm flipH="1">
            <a:off x="5222875" y="4445000"/>
            <a:ext cx="501650" cy="425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H="1">
            <a:off x="4791075" y="4362450"/>
            <a:ext cx="901700" cy="114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 flipH="1">
            <a:off x="3876675" y="4419600"/>
            <a:ext cx="1816100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502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20543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20563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64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65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20544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20560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61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62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20545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20557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58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59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20546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20554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55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56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20547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20551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52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Tier-2 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0553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20548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549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50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0503" name="Oval 46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4" name="Oval 47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5" name="Line 48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6" name="Oval 49"/>
          <p:cNvSpPr>
            <a:spLocks noChangeArrowheads="1"/>
          </p:cNvSpPr>
          <p:nvPr/>
        </p:nvSpPr>
        <p:spPr bwMode="auto">
          <a:xfrm>
            <a:off x="6007100" y="37973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7" name="Line 50"/>
          <p:cNvSpPr>
            <a:spLocks noChangeShapeType="1"/>
          </p:cNvSpPr>
          <p:nvPr/>
        </p:nvSpPr>
        <p:spPr bwMode="auto">
          <a:xfrm>
            <a:off x="6083300" y="3949700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 51"/>
          <p:cNvGrpSpPr>
            <a:grpSpLocks/>
          </p:cNvGrpSpPr>
          <p:nvPr/>
        </p:nvGrpSpPr>
        <p:grpSpPr bwMode="auto">
          <a:xfrm>
            <a:off x="1539875" y="2473325"/>
            <a:ext cx="6823075" cy="4162425"/>
            <a:chOff x="970" y="1558"/>
            <a:chExt cx="4298" cy="2622"/>
          </a:xfrm>
        </p:grpSpPr>
        <p:grpSp>
          <p:nvGrpSpPr>
            <p:cNvPr id="20516" name="Group 52"/>
            <p:cNvGrpSpPr>
              <a:grpSpLocks/>
            </p:cNvGrpSpPr>
            <p:nvPr/>
          </p:nvGrpSpPr>
          <p:grpSpPr bwMode="auto">
            <a:xfrm>
              <a:off x="3322" y="1686"/>
              <a:ext cx="666" cy="438"/>
              <a:chOff x="4314" y="1086"/>
              <a:chExt cx="666" cy="438"/>
            </a:xfrm>
          </p:grpSpPr>
          <p:sp>
            <p:nvSpPr>
              <p:cNvPr id="20541" name="Oval 53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42" name="Text Box 54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17" name="Group 55"/>
            <p:cNvGrpSpPr>
              <a:grpSpLocks/>
            </p:cNvGrpSpPr>
            <p:nvPr/>
          </p:nvGrpSpPr>
          <p:grpSpPr bwMode="auto">
            <a:xfrm>
              <a:off x="2714" y="1782"/>
              <a:ext cx="666" cy="438"/>
              <a:chOff x="4314" y="1086"/>
              <a:chExt cx="666" cy="438"/>
            </a:xfrm>
          </p:grpSpPr>
          <p:sp>
            <p:nvSpPr>
              <p:cNvPr id="20539" name="Oval 56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40" name="Text Box 57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18" name="Group 58"/>
            <p:cNvGrpSpPr>
              <a:grpSpLocks/>
            </p:cNvGrpSpPr>
            <p:nvPr/>
          </p:nvGrpSpPr>
          <p:grpSpPr bwMode="auto">
            <a:xfrm>
              <a:off x="3794" y="1774"/>
              <a:ext cx="666" cy="438"/>
              <a:chOff x="4314" y="1086"/>
              <a:chExt cx="666" cy="438"/>
            </a:xfrm>
          </p:grpSpPr>
          <p:sp>
            <p:nvSpPr>
              <p:cNvPr id="20537" name="Oval 59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38" name="Text Box 60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19" name="Group 61"/>
            <p:cNvGrpSpPr>
              <a:grpSpLocks/>
            </p:cNvGrpSpPr>
            <p:nvPr/>
          </p:nvGrpSpPr>
          <p:grpSpPr bwMode="auto">
            <a:xfrm>
              <a:off x="970" y="3702"/>
              <a:ext cx="666" cy="438"/>
              <a:chOff x="4314" y="1086"/>
              <a:chExt cx="666" cy="438"/>
            </a:xfrm>
          </p:grpSpPr>
          <p:sp>
            <p:nvSpPr>
              <p:cNvPr id="20535" name="Oval 62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36" name="Text Box 63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20" name="Group 64"/>
            <p:cNvGrpSpPr>
              <a:grpSpLocks/>
            </p:cNvGrpSpPr>
            <p:nvPr/>
          </p:nvGrpSpPr>
          <p:grpSpPr bwMode="auto">
            <a:xfrm>
              <a:off x="1186" y="1558"/>
              <a:ext cx="666" cy="438"/>
              <a:chOff x="4314" y="1086"/>
              <a:chExt cx="666" cy="438"/>
            </a:xfrm>
          </p:grpSpPr>
          <p:sp>
            <p:nvSpPr>
              <p:cNvPr id="20533" name="Oval 6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34" name="Text Box 66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21" name="Group 67"/>
            <p:cNvGrpSpPr>
              <a:grpSpLocks/>
            </p:cNvGrpSpPr>
            <p:nvPr/>
          </p:nvGrpSpPr>
          <p:grpSpPr bwMode="auto">
            <a:xfrm>
              <a:off x="1730" y="1710"/>
              <a:ext cx="666" cy="438"/>
              <a:chOff x="4314" y="1086"/>
              <a:chExt cx="666" cy="438"/>
            </a:xfrm>
          </p:grpSpPr>
          <p:sp>
            <p:nvSpPr>
              <p:cNvPr id="20531" name="Oval 6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32" name="Text Box 69"/>
              <p:cNvSpPr txBox="1">
                <a:spLocks noChangeArrowheads="1"/>
              </p:cNvSpPr>
              <p:nvPr/>
            </p:nvSpPr>
            <p:spPr bwMode="auto">
              <a:xfrm>
                <a:off x="4328" y="1106"/>
                <a:ext cx="533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Tier 3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22" name="Group 70"/>
            <p:cNvGrpSpPr>
              <a:grpSpLocks/>
            </p:cNvGrpSpPr>
            <p:nvPr/>
          </p:nvGrpSpPr>
          <p:grpSpPr bwMode="auto">
            <a:xfrm>
              <a:off x="1826" y="3742"/>
              <a:ext cx="666" cy="438"/>
              <a:chOff x="4314" y="1086"/>
              <a:chExt cx="666" cy="438"/>
            </a:xfrm>
          </p:grpSpPr>
          <p:sp>
            <p:nvSpPr>
              <p:cNvPr id="20529" name="Oval 71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30" name="Text Box 72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23" name="Group 73"/>
            <p:cNvGrpSpPr>
              <a:grpSpLocks/>
            </p:cNvGrpSpPr>
            <p:nvPr/>
          </p:nvGrpSpPr>
          <p:grpSpPr bwMode="auto">
            <a:xfrm>
              <a:off x="2898" y="3742"/>
              <a:ext cx="666" cy="438"/>
              <a:chOff x="4314" y="1086"/>
              <a:chExt cx="666" cy="438"/>
            </a:xfrm>
          </p:grpSpPr>
          <p:sp>
            <p:nvSpPr>
              <p:cNvPr id="20527" name="Oval 74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28" name="Text Box 75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0524" name="Group 76"/>
            <p:cNvGrpSpPr>
              <a:grpSpLocks/>
            </p:cNvGrpSpPr>
            <p:nvPr/>
          </p:nvGrpSpPr>
          <p:grpSpPr bwMode="auto">
            <a:xfrm>
              <a:off x="4602" y="3454"/>
              <a:ext cx="666" cy="438"/>
              <a:chOff x="4314" y="1086"/>
              <a:chExt cx="666" cy="438"/>
            </a:xfrm>
          </p:grpSpPr>
          <p:sp>
            <p:nvSpPr>
              <p:cNvPr id="20525" name="Oval 77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0526" name="Text Box 78"/>
              <p:cNvSpPr txBox="1">
                <a:spLocks noChangeArrowheads="1"/>
              </p:cNvSpPr>
              <p:nvPr/>
            </p:nvSpPr>
            <p:spPr bwMode="auto">
              <a:xfrm>
                <a:off x="4384" y="1106"/>
                <a:ext cx="418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" name="Group 79"/>
          <p:cNvGrpSpPr>
            <a:grpSpLocks/>
          </p:cNvGrpSpPr>
          <p:nvPr/>
        </p:nvGrpSpPr>
        <p:grpSpPr bwMode="auto">
          <a:xfrm>
            <a:off x="184150" y="3175000"/>
            <a:ext cx="2825750" cy="2819400"/>
            <a:chOff x="116" y="2000"/>
            <a:chExt cx="1780" cy="1776"/>
          </a:xfrm>
        </p:grpSpPr>
        <p:sp>
          <p:nvSpPr>
            <p:cNvPr id="20511" name="Text Box 80"/>
            <p:cNvSpPr txBox="1">
              <a:spLocks noChangeArrowheads="1"/>
            </p:cNvSpPr>
            <p:nvPr/>
          </p:nvSpPr>
          <p:spPr bwMode="auto">
            <a:xfrm>
              <a:off x="116" y="2094"/>
              <a:ext cx="1132" cy="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Local and tier- 3 ISPs are </a:t>
              </a:r>
              <a:r>
                <a:rPr lang="en-US" altLang="en-US" sz="1800" i="1">
                  <a:latin typeface="Comic Sans MS" panose="030F0702030302020204" pitchFamily="66" charset="0"/>
                </a:rPr>
                <a:t>customers</a:t>
              </a:r>
              <a:r>
                <a:rPr lang="en-US" altLang="en-US" sz="1800">
                  <a:latin typeface="Comic Sans MS" panose="030F0702030302020204" pitchFamily="66" charset="0"/>
                </a:rPr>
                <a:t> of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higher tier ISPs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connecting them to rest of Internet</a:t>
              </a:r>
            </a:p>
          </p:txBody>
        </p:sp>
        <p:sp>
          <p:nvSpPr>
            <p:cNvPr id="20512" name="Line 81"/>
            <p:cNvSpPr>
              <a:spLocks noChangeShapeType="1"/>
            </p:cNvSpPr>
            <p:nvPr/>
          </p:nvSpPr>
          <p:spPr bwMode="auto">
            <a:xfrm flipV="1">
              <a:off x="1072" y="2008"/>
              <a:ext cx="344" cy="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82"/>
            <p:cNvSpPr>
              <a:spLocks noChangeShapeType="1"/>
            </p:cNvSpPr>
            <p:nvPr/>
          </p:nvSpPr>
          <p:spPr bwMode="auto">
            <a:xfrm flipV="1">
              <a:off x="1088" y="2000"/>
              <a:ext cx="664" cy="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Line 83"/>
            <p:cNvSpPr>
              <a:spLocks noChangeShapeType="1"/>
            </p:cNvSpPr>
            <p:nvPr/>
          </p:nvSpPr>
          <p:spPr bwMode="auto">
            <a:xfrm>
              <a:off x="1073" y="2744"/>
              <a:ext cx="95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Line 84"/>
            <p:cNvSpPr>
              <a:spLocks noChangeShapeType="1"/>
            </p:cNvSpPr>
            <p:nvPr/>
          </p:nvSpPr>
          <p:spPr bwMode="auto">
            <a:xfrm>
              <a:off x="1074" y="2739"/>
              <a:ext cx="822" cy="10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10" name="Rectangle 8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Internet: network of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253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253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B028F61-368D-49DE-A096-3008907D682D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 smtClean="0"/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rgbClr val="FF0000"/>
                </a:solidFill>
              </a:rPr>
              <a:t>a packet passes through many networks!</a:t>
            </a:r>
            <a:endParaRPr lang="en-US" altLang="en-US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mtClean="0">
              <a:solidFill>
                <a:srgbClr val="FF0000"/>
              </a:solidFill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mtClean="0"/>
          </a:p>
        </p:txBody>
      </p:sp>
      <p:grpSp>
        <p:nvGrpSpPr>
          <p:cNvPr id="22534" name="Group 83"/>
          <p:cNvGrpSpPr>
            <a:grpSpLocks/>
          </p:cNvGrpSpPr>
          <p:nvPr/>
        </p:nvGrpSpPr>
        <p:grpSpPr bwMode="auto">
          <a:xfrm>
            <a:off x="1512888" y="2197100"/>
            <a:ext cx="7021512" cy="4105275"/>
            <a:chOff x="953" y="1384"/>
            <a:chExt cx="4656" cy="2816"/>
          </a:xfrm>
        </p:grpSpPr>
        <p:sp>
          <p:nvSpPr>
            <p:cNvPr id="22536" name="Oval 4"/>
            <p:cNvSpPr>
              <a:spLocks noChangeArrowheads="1"/>
            </p:cNvSpPr>
            <p:nvPr/>
          </p:nvSpPr>
          <p:spPr bwMode="auto">
            <a:xfrm>
              <a:off x="1532" y="3076"/>
              <a:ext cx="1174" cy="49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37" name="Oval 5"/>
            <p:cNvSpPr>
              <a:spLocks noChangeArrowheads="1"/>
            </p:cNvSpPr>
            <p:nvPr/>
          </p:nvSpPr>
          <p:spPr bwMode="auto">
            <a:xfrm>
              <a:off x="2224" y="2318"/>
              <a:ext cx="1174" cy="49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38" name="Oval 6"/>
            <p:cNvSpPr>
              <a:spLocks noChangeArrowheads="1"/>
            </p:cNvSpPr>
            <p:nvPr/>
          </p:nvSpPr>
          <p:spPr bwMode="auto">
            <a:xfrm>
              <a:off x="3024" y="3052"/>
              <a:ext cx="1174" cy="49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bg1"/>
                  </a:solidFill>
                  <a:latin typeface="Comic Sans MS" panose="030F0702030302020204" pitchFamily="66" charset="0"/>
                </a:rPr>
                <a:t>Tier 1 ISP</a:t>
              </a: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2539" name="Oval 7"/>
            <p:cNvSpPr>
              <a:spLocks noChangeArrowheads="1"/>
            </p:cNvSpPr>
            <p:nvPr/>
          </p:nvSpPr>
          <p:spPr bwMode="auto">
            <a:xfrm>
              <a:off x="3226" y="3056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0" name="Oval 8"/>
            <p:cNvSpPr>
              <a:spLocks noChangeArrowheads="1"/>
            </p:cNvSpPr>
            <p:nvPr/>
          </p:nvSpPr>
          <p:spPr bwMode="auto">
            <a:xfrm>
              <a:off x="2942" y="2760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1" name="Oval 9"/>
            <p:cNvSpPr>
              <a:spLocks noChangeArrowheads="1"/>
            </p:cNvSpPr>
            <p:nvPr/>
          </p:nvSpPr>
          <p:spPr bwMode="auto">
            <a:xfrm>
              <a:off x="2650" y="2776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2" name="Oval 10"/>
            <p:cNvSpPr>
              <a:spLocks noChangeArrowheads="1"/>
            </p:cNvSpPr>
            <p:nvPr/>
          </p:nvSpPr>
          <p:spPr bwMode="auto">
            <a:xfrm>
              <a:off x="2354" y="3064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3" name="Oval 11"/>
            <p:cNvSpPr>
              <a:spLocks noChangeArrowheads="1"/>
            </p:cNvSpPr>
            <p:nvPr/>
          </p:nvSpPr>
          <p:spPr bwMode="auto">
            <a:xfrm>
              <a:off x="2666" y="3264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4" name="Oval 12"/>
            <p:cNvSpPr>
              <a:spLocks noChangeArrowheads="1"/>
            </p:cNvSpPr>
            <p:nvPr/>
          </p:nvSpPr>
          <p:spPr bwMode="auto">
            <a:xfrm>
              <a:off x="2990" y="3256"/>
              <a:ext cx="84" cy="9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45" name="Line 13"/>
            <p:cNvSpPr>
              <a:spLocks noChangeShapeType="1"/>
            </p:cNvSpPr>
            <p:nvPr/>
          </p:nvSpPr>
          <p:spPr bwMode="auto">
            <a:xfrm flipV="1">
              <a:off x="2752" y="3300"/>
              <a:ext cx="240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6" name="Line 14"/>
            <p:cNvSpPr>
              <a:spLocks noChangeShapeType="1"/>
            </p:cNvSpPr>
            <p:nvPr/>
          </p:nvSpPr>
          <p:spPr bwMode="auto">
            <a:xfrm>
              <a:off x="3010" y="2832"/>
              <a:ext cx="232" cy="2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7" name="Line 15"/>
            <p:cNvSpPr>
              <a:spLocks noChangeShapeType="1"/>
            </p:cNvSpPr>
            <p:nvPr/>
          </p:nvSpPr>
          <p:spPr bwMode="auto">
            <a:xfrm flipV="1">
              <a:off x="2416" y="2852"/>
              <a:ext cx="248" cy="2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548" name="Group 16"/>
            <p:cNvGrpSpPr>
              <a:grpSpLocks/>
            </p:cNvGrpSpPr>
            <p:nvPr/>
          </p:nvGrpSpPr>
          <p:grpSpPr bwMode="auto">
            <a:xfrm>
              <a:off x="3572" y="2632"/>
              <a:ext cx="468" cy="272"/>
              <a:chOff x="3740" y="1244"/>
              <a:chExt cx="468" cy="272"/>
            </a:xfrm>
          </p:grpSpPr>
          <p:sp>
            <p:nvSpPr>
              <p:cNvPr id="22611" name="Rectangle 17"/>
              <p:cNvSpPr>
                <a:spLocks noChangeArrowheads="1"/>
              </p:cNvSpPr>
              <p:nvPr/>
            </p:nvSpPr>
            <p:spPr bwMode="auto">
              <a:xfrm>
                <a:off x="3755" y="1248"/>
                <a:ext cx="438" cy="19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612" name="Text Box 18"/>
              <p:cNvSpPr txBox="1">
                <a:spLocks noChangeArrowheads="1"/>
              </p:cNvSpPr>
              <p:nvPr/>
            </p:nvSpPr>
            <p:spPr bwMode="auto">
              <a:xfrm>
                <a:off x="3740" y="1244"/>
                <a:ext cx="468" cy="27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NAP</a:t>
                </a: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2549" name="Line 19"/>
            <p:cNvSpPr>
              <a:spLocks noChangeShapeType="1"/>
            </p:cNvSpPr>
            <p:nvPr/>
          </p:nvSpPr>
          <p:spPr bwMode="auto">
            <a:xfrm flipH="1">
              <a:off x="3290" y="2800"/>
              <a:ext cx="316" cy="2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0" name="Line 20"/>
            <p:cNvSpPr>
              <a:spLocks noChangeShapeType="1"/>
            </p:cNvSpPr>
            <p:nvPr/>
          </p:nvSpPr>
          <p:spPr bwMode="auto">
            <a:xfrm flipH="1">
              <a:off x="3018" y="2748"/>
              <a:ext cx="568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1" name="Line 21"/>
            <p:cNvSpPr>
              <a:spLocks noChangeShapeType="1"/>
            </p:cNvSpPr>
            <p:nvPr/>
          </p:nvSpPr>
          <p:spPr bwMode="auto">
            <a:xfrm flipH="1">
              <a:off x="2442" y="2784"/>
              <a:ext cx="1144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552" name="Group 22"/>
            <p:cNvGrpSpPr>
              <a:grpSpLocks/>
            </p:cNvGrpSpPr>
            <p:nvPr/>
          </p:nvGrpSpPr>
          <p:grpSpPr bwMode="auto">
            <a:xfrm>
              <a:off x="1226" y="2070"/>
              <a:ext cx="3918" cy="1788"/>
              <a:chOff x="1226" y="2070"/>
              <a:chExt cx="3918" cy="1788"/>
            </a:xfrm>
          </p:grpSpPr>
          <p:grpSp>
            <p:nvGrpSpPr>
              <p:cNvPr id="22588" name="Group 23"/>
              <p:cNvGrpSpPr>
                <a:grpSpLocks/>
              </p:cNvGrpSpPr>
              <p:nvPr/>
            </p:nvGrpSpPr>
            <p:grpSpPr bwMode="auto">
              <a:xfrm>
                <a:off x="3042" y="2102"/>
                <a:ext cx="1054" cy="372"/>
                <a:chOff x="3042" y="2102"/>
                <a:chExt cx="1054" cy="372"/>
              </a:xfrm>
            </p:grpSpPr>
            <p:sp>
              <p:nvSpPr>
                <p:cNvPr id="22608" name="Oval 24"/>
                <p:cNvSpPr>
                  <a:spLocks noChangeArrowheads="1"/>
                </p:cNvSpPr>
                <p:nvPr/>
              </p:nvSpPr>
              <p:spPr bwMode="auto">
                <a:xfrm>
                  <a:off x="3042" y="2102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260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3182" y="2177"/>
                  <a:ext cx="891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10" name="Oval 26"/>
                <p:cNvSpPr>
                  <a:spLocks noChangeArrowheads="1"/>
                </p:cNvSpPr>
                <p:nvPr/>
              </p:nvSpPr>
              <p:spPr bwMode="auto">
                <a:xfrm>
                  <a:off x="3184" y="2340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grpSp>
            <p:nvGrpSpPr>
              <p:cNvPr id="22589" name="Group 27"/>
              <p:cNvGrpSpPr>
                <a:grpSpLocks/>
              </p:cNvGrpSpPr>
              <p:nvPr/>
            </p:nvGrpSpPr>
            <p:grpSpPr bwMode="auto">
              <a:xfrm>
                <a:off x="1610" y="2070"/>
                <a:ext cx="1054" cy="372"/>
                <a:chOff x="698" y="2190"/>
                <a:chExt cx="1054" cy="372"/>
              </a:xfrm>
            </p:grpSpPr>
            <p:sp>
              <p:nvSpPr>
                <p:cNvPr id="22605" name="Oval 28"/>
                <p:cNvSpPr>
                  <a:spLocks noChangeArrowheads="1"/>
                </p:cNvSpPr>
                <p:nvPr/>
              </p:nvSpPr>
              <p:spPr bwMode="auto">
                <a:xfrm>
                  <a:off x="698" y="2190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2606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38" y="2265"/>
                  <a:ext cx="89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07" name="Oval 30"/>
                <p:cNvSpPr>
                  <a:spLocks noChangeArrowheads="1"/>
                </p:cNvSpPr>
                <p:nvPr/>
              </p:nvSpPr>
              <p:spPr bwMode="auto">
                <a:xfrm>
                  <a:off x="1464" y="2460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grpSp>
            <p:nvGrpSpPr>
              <p:cNvPr id="22590" name="Group 31"/>
              <p:cNvGrpSpPr>
                <a:grpSpLocks/>
              </p:cNvGrpSpPr>
              <p:nvPr/>
            </p:nvGrpSpPr>
            <p:grpSpPr bwMode="auto">
              <a:xfrm>
                <a:off x="1226" y="3476"/>
                <a:ext cx="1054" cy="374"/>
                <a:chOff x="442" y="3748"/>
                <a:chExt cx="1054" cy="374"/>
              </a:xfrm>
            </p:grpSpPr>
            <p:sp>
              <p:nvSpPr>
                <p:cNvPr id="22602" name="Oval 32"/>
                <p:cNvSpPr>
                  <a:spLocks noChangeArrowheads="1"/>
                </p:cNvSpPr>
                <p:nvPr/>
              </p:nvSpPr>
              <p:spPr bwMode="auto">
                <a:xfrm>
                  <a:off x="442" y="3750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260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582" y="3824"/>
                  <a:ext cx="892" cy="2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04" name="Oval 34"/>
                <p:cNvSpPr>
                  <a:spLocks noChangeArrowheads="1"/>
                </p:cNvSpPr>
                <p:nvPr/>
              </p:nvSpPr>
              <p:spPr bwMode="auto">
                <a:xfrm>
                  <a:off x="904" y="3748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grpSp>
            <p:nvGrpSpPr>
              <p:cNvPr id="22591" name="Group 35"/>
              <p:cNvGrpSpPr>
                <a:grpSpLocks/>
              </p:cNvGrpSpPr>
              <p:nvPr/>
            </p:nvGrpSpPr>
            <p:grpSpPr bwMode="auto">
              <a:xfrm>
                <a:off x="2674" y="3486"/>
                <a:ext cx="1054" cy="372"/>
                <a:chOff x="2698" y="3710"/>
                <a:chExt cx="1054" cy="372"/>
              </a:xfrm>
            </p:grpSpPr>
            <p:sp>
              <p:nvSpPr>
                <p:cNvPr id="22599" name="Oval 36"/>
                <p:cNvSpPr>
                  <a:spLocks noChangeArrowheads="1"/>
                </p:cNvSpPr>
                <p:nvPr/>
              </p:nvSpPr>
              <p:spPr bwMode="auto">
                <a:xfrm>
                  <a:off x="2698" y="3710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260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2838" y="3785"/>
                  <a:ext cx="89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601" name="Oval 38"/>
                <p:cNvSpPr>
                  <a:spLocks noChangeArrowheads="1"/>
                </p:cNvSpPr>
                <p:nvPr/>
              </p:nvSpPr>
              <p:spPr bwMode="auto">
                <a:xfrm>
                  <a:off x="3408" y="3716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grpSp>
            <p:nvGrpSpPr>
              <p:cNvPr id="22592" name="Group 39"/>
              <p:cNvGrpSpPr>
                <a:grpSpLocks/>
              </p:cNvGrpSpPr>
              <p:nvPr/>
            </p:nvGrpSpPr>
            <p:grpSpPr bwMode="auto">
              <a:xfrm>
                <a:off x="4090" y="3182"/>
                <a:ext cx="1054" cy="372"/>
                <a:chOff x="4090" y="3182"/>
                <a:chExt cx="1054" cy="372"/>
              </a:xfrm>
            </p:grpSpPr>
            <p:sp>
              <p:nvSpPr>
                <p:cNvPr id="22596" name="Oval 40"/>
                <p:cNvSpPr>
                  <a:spLocks noChangeArrowheads="1"/>
                </p:cNvSpPr>
                <p:nvPr/>
              </p:nvSpPr>
              <p:spPr bwMode="auto">
                <a:xfrm>
                  <a:off x="4090" y="3182"/>
                  <a:ext cx="1054" cy="372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2259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230" y="3257"/>
                  <a:ext cx="892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800">
                      <a:solidFill>
                        <a:schemeClr val="folHlink"/>
                      </a:solidFill>
                      <a:latin typeface="Comic Sans MS" panose="030F0702030302020204" pitchFamily="66" charset="0"/>
                    </a:rPr>
                    <a:t>Tier-2 ISP</a:t>
                  </a:r>
                  <a:endParaRPr lang="en-US" altLang="en-US" sz="2400">
                    <a:solidFill>
                      <a:schemeClr val="folHlink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2598" name="Oval 42"/>
                <p:cNvSpPr>
                  <a:spLocks noChangeArrowheads="1"/>
                </p:cNvSpPr>
                <p:nvPr/>
              </p:nvSpPr>
              <p:spPr bwMode="auto">
                <a:xfrm>
                  <a:off x="4144" y="3308"/>
                  <a:ext cx="84" cy="90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22593" name="Oval 43"/>
              <p:cNvSpPr>
                <a:spLocks noChangeArrowheads="1"/>
              </p:cNvSpPr>
              <p:nvPr/>
            </p:nvSpPr>
            <p:spPr bwMode="auto">
              <a:xfrm>
                <a:off x="1712" y="2328"/>
                <a:ext cx="96" cy="8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94" name="Line 44"/>
              <p:cNvSpPr>
                <a:spLocks noChangeShapeType="1"/>
              </p:cNvSpPr>
              <p:nvPr/>
            </p:nvSpPr>
            <p:spPr bwMode="auto">
              <a:xfrm>
                <a:off x="1768" y="2400"/>
                <a:ext cx="200" cy="6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5" name="Oval 45"/>
              <p:cNvSpPr>
                <a:spLocks noChangeArrowheads="1"/>
              </p:cNvSpPr>
              <p:nvPr/>
            </p:nvSpPr>
            <p:spPr bwMode="auto">
              <a:xfrm>
                <a:off x="1928" y="3044"/>
                <a:ext cx="96" cy="8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22553" name="Oval 46"/>
            <p:cNvSpPr>
              <a:spLocks noChangeArrowheads="1"/>
            </p:cNvSpPr>
            <p:nvPr/>
          </p:nvSpPr>
          <p:spPr bwMode="auto">
            <a:xfrm>
              <a:off x="3992" y="2320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54" name="Oval 47"/>
            <p:cNvSpPr>
              <a:spLocks noChangeArrowheads="1"/>
            </p:cNvSpPr>
            <p:nvPr/>
          </p:nvSpPr>
          <p:spPr bwMode="auto">
            <a:xfrm>
              <a:off x="4600" y="3144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55" name="Line 48"/>
            <p:cNvSpPr>
              <a:spLocks noChangeShapeType="1"/>
            </p:cNvSpPr>
            <p:nvPr/>
          </p:nvSpPr>
          <p:spPr bwMode="auto">
            <a:xfrm>
              <a:off x="4064" y="2408"/>
              <a:ext cx="552" cy="72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6" name="Oval 49"/>
            <p:cNvSpPr>
              <a:spLocks noChangeArrowheads="1"/>
            </p:cNvSpPr>
            <p:nvPr/>
          </p:nvSpPr>
          <p:spPr bwMode="auto">
            <a:xfrm>
              <a:off x="3784" y="2392"/>
              <a:ext cx="96" cy="1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2557" name="Line 50"/>
            <p:cNvSpPr>
              <a:spLocks noChangeShapeType="1"/>
            </p:cNvSpPr>
            <p:nvPr/>
          </p:nvSpPr>
          <p:spPr bwMode="auto">
            <a:xfrm>
              <a:off x="3832" y="2488"/>
              <a:ext cx="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558" name="Group 51"/>
            <p:cNvGrpSpPr>
              <a:grpSpLocks/>
            </p:cNvGrpSpPr>
            <p:nvPr/>
          </p:nvGrpSpPr>
          <p:grpSpPr bwMode="auto">
            <a:xfrm>
              <a:off x="3322" y="1686"/>
              <a:ext cx="666" cy="458"/>
              <a:chOff x="4314" y="1086"/>
              <a:chExt cx="666" cy="458"/>
            </a:xfrm>
          </p:grpSpPr>
          <p:sp>
            <p:nvSpPr>
              <p:cNvPr id="22586" name="Oval 52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87" name="Text Box 53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59" name="Group 54"/>
            <p:cNvGrpSpPr>
              <a:grpSpLocks/>
            </p:cNvGrpSpPr>
            <p:nvPr/>
          </p:nvGrpSpPr>
          <p:grpSpPr bwMode="auto">
            <a:xfrm>
              <a:off x="2714" y="1782"/>
              <a:ext cx="666" cy="458"/>
              <a:chOff x="4314" y="1086"/>
              <a:chExt cx="666" cy="458"/>
            </a:xfrm>
          </p:grpSpPr>
          <p:sp>
            <p:nvSpPr>
              <p:cNvPr id="22584" name="Oval 55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85" name="Text Box 56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0" name="Group 57"/>
            <p:cNvGrpSpPr>
              <a:grpSpLocks/>
            </p:cNvGrpSpPr>
            <p:nvPr/>
          </p:nvGrpSpPr>
          <p:grpSpPr bwMode="auto">
            <a:xfrm>
              <a:off x="3794" y="1774"/>
              <a:ext cx="666" cy="458"/>
              <a:chOff x="4314" y="1086"/>
              <a:chExt cx="666" cy="458"/>
            </a:xfrm>
          </p:grpSpPr>
          <p:sp>
            <p:nvSpPr>
              <p:cNvPr id="22582" name="Oval 58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83" name="Text Box 59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1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1" name="Group 60"/>
            <p:cNvGrpSpPr>
              <a:grpSpLocks/>
            </p:cNvGrpSpPr>
            <p:nvPr/>
          </p:nvGrpSpPr>
          <p:grpSpPr bwMode="auto">
            <a:xfrm>
              <a:off x="970" y="3702"/>
              <a:ext cx="666" cy="458"/>
              <a:chOff x="4314" y="1086"/>
              <a:chExt cx="666" cy="458"/>
            </a:xfrm>
          </p:grpSpPr>
          <p:sp>
            <p:nvSpPr>
              <p:cNvPr id="22580" name="Oval 61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81" name="Text Box 62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2" name="Group 63"/>
            <p:cNvGrpSpPr>
              <a:grpSpLocks/>
            </p:cNvGrpSpPr>
            <p:nvPr/>
          </p:nvGrpSpPr>
          <p:grpSpPr bwMode="auto">
            <a:xfrm>
              <a:off x="1186" y="1558"/>
              <a:ext cx="666" cy="459"/>
              <a:chOff x="4314" y="1086"/>
              <a:chExt cx="666" cy="459"/>
            </a:xfrm>
          </p:grpSpPr>
          <p:sp>
            <p:nvSpPr>
              <p:cNvPr id="22578" name="Oval 64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79" name="Text Box 65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0" cy="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3" name="Group 66"/>
            <p:cNvGrpSpPr>
              <a:grpSpLocks/>
            </p:cNvGrpSpPr>
            <p:nvPr/>
          </p:nvGrpSpPr>
          <p:grpSpPr bwMode="auto">
            <a:xfrm>
              <a:off x="1729" y="1710"/>
              <a:ext cx="667" cy="458"/>
              <a:chOff x="4313" y="1086"/>
              <a:chExt cx="667" cy="458"/>
            </a:xfrm>
          </p:grpSpPr>
          <p:sp>
            <p:nvSpPr>
              <p:cNvPr id="22576" name="Oval 67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77" name="Text Box 68"/>
              <p:cNvSpPr txBox="1">
                <a:spLocks noChangeArrowheads="1"/>
              </p:cNvSpPr>
              <p:nvPr/>
            </p:nvSpPr>
            <p:spPr bwMode="auto">
              <a:xfrm>
                <a:off x="4313" y="1105"/>
                <a:ext cx="562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Tier 3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4" name="Group 69"/>
            <p:cNvGrpSpPr>
              <a:grpSpLocks/>
            </p:cNvGrpSpPr>
            <p:nvPr/>
          </p:nvGrpSpPr>
          <p:grpSpPr bwMode="auto">
            <a:xfrm>
              <a:off x="1826" y="3742"/>
              <a:ext cx="666" cy="458"/>
              <a:chOff x="4314" y="1086"/>
              <a:chExt cx="666" cy="458"/>
            </a:xfrm>
          </p:grpSpPr>
          <p:sp>
            <p:nvSpPr>
              <p:cNvPr id="22574" name="Oval 70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75" name="Text Box 71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0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5" name="Group 72"/>
            <p:cNvGrpSpPr>
              <a:grpSpLocks/>
            </p:cNvGrpSpPr>
            <p:nvPr/>
          </p:nvGrpSpPr>
          <p:grpSpPr bwMode="auto">
            <a:xfrm>
              <a:off x="2898" y="3742"/>
              <a:ext cx="666" cy="458"/>
              <a:chOff x="4314" y="1086"/>
              <a:chExt cx="666" cy="458"/>
            </a:xfrm>
          </p:grpSpPr>
          <p:sp>
            <p:nvSpPr>
              <p:cNvPr id="22572" name="Oval 73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73" name="Text Box 74"/>
              <p:cNvSpPr txBox="1">
                <a:spLocks noChangeArrowheads="1"/>
              </p:cNvSpPr>
              <p:nvPr/>
            </p:nvSpPr>
            <p:spPr bwMode="auto">
              <a:xfrm>
                <a:off x="4373" y="1105"/>
                <a:ext cx="441" cy="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2566" name="Group 75"/>
            <p:cNvGrpSpPr>
              <a:grpSpLocks/>
            </p:cNvGrpSpPr>
            <p:nvPr/>
          </p:nvGrpSpPr>
          <p:grpSpPr bwMode="auto">
            <a:xfrm>
              <a:off x="4602" y="3454"/>
              <a:ext cx="666" cy="461"/>
              <a:chOff x="4314" y="1086"/>
              <a:chExt cx="666" cy="461"/>
            </a:xfrm>
          </p:grpSpPr>
          <p:sp>
            <p:nvSpPr>
              <p:cNvPr id="22570" name="Oval 76"/>
              <p:cNvSpPr>
                <a:spLocks noChangeArrowheads="1"/>
              </p:cNvSpPr>
              <p:nvPr/>
            </p:nvSpPr>
            <p:spPr bwMode="auto">
              <a:xfrm>
                <a:off x="4314" y="1086"/>
                <a:ext cx="666" cy="4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2571" name="Text Box 77"/>
              <p:cNvSpPr txBox="1">
                <a:spLocks noChangeArrowheads="1"/>
              </p:cNvSpPr>
              <p:nvPr/>
            </p:nvSpPr>
            <p:spPr bwMode="auto">
              <a:xfrm>
                <a:off x="4373" y="1107"/>
                <a:ext cx="440" cy="4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local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>
                    <a:solidFill>
                      <a:schemeClr val="folHlink"/>
                    </a:solidFill>
                    <a:latin typeface="Comic Sans MS" panose="030F0702030302020204" pitchFamily="66" charset="0"/>
                  </a:rPr>
                  <a:t>ISP</a:t>
                </a:r>
                <a:endParaRPr lang="en-US" altLang="en-US" sz="2400">
                  <a:solidFill>
                    <a:schemeClr val="folHlink"/>
                  </a:solidFill>
                  <a:latin typeface="Times New Roman" panose="02020603050405020304" pitchFamily="18" charset="0"/>
                </a:endParaRPr>
              </a:p>
            </p:txBody>
          </p:sp>
        </p:grpSp>
        <p:graphicFrame>
          <p:nvGraphicFramePr>
            <p:cNvPr id="22567" name="Object 78"/>
            <p:cNvGraphicFramePr>
              <a:graphicFrameLocks noChangeAspect="1"/>
            </p:cNvGraphicFramePr>
            <p:nvPr/>
          </p:nvGraphicFramePr>
          <p:xfrm>
            <a:off x="953" y="1384"/>
            <a:ext cx="263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1" name="Clip" r:id="rId4" imgW="1307079" imgH="1083682" progId="MS_ClipArt_Gallery.2">
                    <p:embed/>
                  </p:oleObj>
                </mc:Choice>
                <mc:Fallback>
                  <p:oleObj name="Clip" r:id="rId4" imgW="1307079" imgH="1083682" progId="MS_ClipArt_Gallery.2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3" y="1384"/>
                          <a:ext cx="263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8" name="Object 79"/>
            <p:cNvGraphicFramePr>
              <a:graphicFrameLocks noChangeAspect="1"/>
            </p:cNvGraphicFramePr>
            <p:nvPr/>
          </p:nvGraphicFramePr>
          <p:xfrm>
            <a:off x="5346" y="3784"/>
            <a:ext cx="263" cy="2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2" name="Clip" r:id="rId6" imgW="1307079" imgH="1083682" progId="MS_ClipArt_Gallery.2">
                    <p:embed/>
                  </p:oleObj>
                </mc:Choice>
                <mc:Fallback>
                  <p:oleObj name="Clip" r:id="rId6" imgW="1307079" imgH="1083682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46" y="3784"/>
                          <a:ext cx="263" cy="2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9" name="Freeform 80"/>
            <p:cNvSpPr>
              <a:spLocks/>
            </p:cNvSpPr>
            <p:nvPr/>
          </p:nvSpPr>
          <p:spPr bwMode="auto">
            <a:xfrm>
              <a:off x="1184" y="1560"/>
              <a:ext cx="4192" cy="2280"/>
            </a:xfrm>
            <a:custGeom>
              <a:avLst/>
              <a:gdLst>
                <a:gd name="T0" fmla="*/ 0 w 4192"/>
                <a:gd name="T1" fmla="*/ 0 h 2280"/>
                <a:gd name="T2" fmla="*/ 568 w 4192"/>
                <a:gd name="T3" fmla="*/ 264 h 2280"/>
                <a:gd name="T4" fmla="*/ 920 w 4192"/>
                <a:gd name="T5" fmla="*/ 592 h 2280"/>
                <a:gd name="T6" fmla="*/ 1232 w 4192"/>
                <a:gd name="T7" fmla="*/ 840 h 2280"/>
                <a:gd name="T8" fmla="*/ 1792 w 4192"/>
                <a:gd name="T9" fmla="*/ 1248 h 2280"/>
                <a:gd name="T10" fmla="*/ 2096 w 4192"/>
                <a:gd name="T11" fmla="*/ 1560 h 2280"/>
                <a:gd name="T12" fmla="*/ 3008 w 4192"/>
                <a:gd name="T13" fmla="*/ 1800 h 2280"/>
                <a:gd name="T14" fmla="*/ 3632 w 4192"/>
                <a:gd name="T15" fmla="*/ 1912 h 2280"/>
                <a:gd name="T16" fmla="*/ 4040 w 4192"/>
                <a:gd name="T17" fmla="*/ 2240 h 2280"/>
                <a:gd name="T18" fmla="*/ 4192 w 4192"/>
                <a:gd name="T19" fmla="*/ 2280 h 228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92"/>
                <a:gd name="T31" fmla="*/ 0 h 2280"/>
                <a:gd name="T32" fmla="*/ 4192 w 4192"/>
                <a:gd name="T33" fmla="*/ 2280 h 228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92" h="2280">
                  <a:moveTo>
                    <a:pt x="0" y="0"/>
                  </a:moveTo>
                  <a:lnTo>
                    <a:pt x="568" y="264"/>
                  </a:lnTo>
                  <a:lnTo>
                    <a:pt x="920" y="592"/>
                  </a:lnTo>
                  <a:lnTo>
                    <a:pt x="1232" y="840"/>
                  </a:lnTo>
                  <a:lnTo>
                    <a:pt x="1792" y="1248"/>
                  </a:lnTo>
                  <a:lnTo>
                    <a:pt x="2096" y="1560"/>
                  </a:lnTo>
                  <a:lnTo>
                    <a:pt x="3008" y="1800"/>
                  </a:lnTo>
                  <a:lnTo>
                    <a:pt x="3632" y="1912"/>
                  </a:lnTo>
                  <a:lnTo>
                    <a:pt x="4040" y="2240"/>
                  </a:lnTo>
                  <a:lnTo>
                    <a:pt x="4192" y="2280"/>
                  </a:lnTo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535" name="Rectangle 8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Internet: network of networks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24579" name="Content Placeholder 3"/>
          <p:cNvSpPr>
            <a:spLocks noGrp="1"/>
          </p:cNvSpPr>
          <p:nvPr>
            <p:ph sz="half" idx="2"/>
          </p:nvPr>
        </p:nvSpPr>
        <p:spPr>
          <a:xfrm>
            <a:off x="6858000" y="381000"/>
            <a:ext cx="1981200" cy="5181600"/>
          </a:xfrm>
        </p:spPr>
        <p:txBody>
          <a:bodyPr/>
          <a:lstStyle/>
          <a:p>
            <a:r>
              <a:rPr lang="en-US" altLang="en-US" sz="1100" smtClean="0"/>
              <a:t>Partial map of the Internet based on the January 15, 2005 data found on </a:t>
            </a:r>
            <a:r>
              <a:rPr lang="en-US" altLang="en-US" sz="1100" smtClean="0">
                <a:hlinkClick r:id="rId2" tooltip="http://www.opte.org/maps/"/>
              </a:rPr>
              <a:t>opte.org</a:t>
            </a:r>
            <a:r>
              <a:rPr lang="en-US" altLang="en-US" sz="1100" smtClean="0"/>
              <a:t>. Each line is drawn between two nodes, representing two </a:t>
            </a:r>
            <a:r>
              <a:rPr lang="en-US" altLang="en-US" sz="1100" smtClean="0">
                <a:hlinkClick r:id="rId3" tooltip="en:IP address"/>
              </a:rPr>
              <a:t>IP addresses</a:t>
            </a:r>
            <a:r>
              <a:rPr lang="en-US" altLang="en-US" sz="1100" smtClean="0"/>
              <a:t>. The length of the lines are indicative of the delay between those two nodes. This graph represents less than 30% of the </a:t>
            </a:r>
            <a:r>
              <a:rPr lang="en-US" altLang="en-US" sz="1100" smtClean="0">
                <a:hlinkClick r:id="rId4" tooltip="en:Classful network"/>
              </a:rPr>
              <a:t>Class C</a:t>
            </a:r>
            <a:r>
              <a:rPr lang="en-US" altLang="en-US" sz="1100" smtClean="0"/>
              <a:t> networks reachable by the data collection program in early 2005. Lines are color-coded according to their corresponding </a:t>
            </a:r>
            <a:r>
              <a:rPr lang="en-US" altLang="en-US" sz="1100" smtClean="0">
                <a:hlinkClick r:id="rId5" tooltip="http://tools.ietf.org/html/rfc1918"/>
              </a:rPr>
              <a:t>RFC 1918</a:t>
            </a:r>
            <a:r>
              <a:rPr lang="en-US" altLang="en-US" sz="1100" smtClean="0"/>
              <a:t> allocation as follows:</a:t>
            </a:r>
          </a:p>
          <a:p>
            <a:pPr lvl="1"/>
            <a:r>
              <a:rPr lang="en-US" altLang="en-US" sz="800" smtClean="0"/>
              <a:t>Dark blue: net, ca, us</a:t>
            </a:r>
          </a:p>
          <a:p>
            <a:pPr lvl="1"/>
            <a:r>
              <a:rPr lang="en-US" altLang="en-US" sz="800" smtClean="0"/>
              <a:t>Green: com, org</a:t>
            </a:r>
          </a:p>
          <a:p>
            <a:pPr lvl="1"/>
            <a:r>
              <a:rPr lang="en-US" altLang="en-US" sz="800" smtClean="0"/>
              <a:t>Red: mil, gov, edu</a:t>
            </a:r>
          </a:p>
          <a:p>
            <a:pPr lvl="1"/>
            <a:r>
              <a:rPr lang="en-US" altLang="en-US" sz="800" smtClean="0"/>
              <a:t>Yellow: jp, cn, tw, au, de</a:t>
            </a:r>
          </a:p>
          <a:p>
            <a:pPr lvl="1"/>
            <a:r>
              <a:rPr lang="en-US" altLang="en-US" sz="800" smtClean="0"/>
              <a:t>Magenta: uk, it, pl, fr</a:t>
            </a:r>
          </a:p>
          <a:p>
            <a:pPr lvl="1"/>
            <a:r>
              <a:rPr lang="en-US" altLang="en-US" sz="800" smtClean="0"/>
              <a:t>Gold: br, kr, nl</a:t>
            </a:r>
          </a:p>
          <a:p>
            <a:pPr lvl="1"/>
            <a:r>
              <a:rPr lang="en-US" altLang="en-US" sz="800" smtClean="0"/>
              <a:t>White: unknown</a:t>
            </a:r>
          </a:p>
          <a:p>
            <a:endParaRPr lang="en-US" altLang="en-US" sz="1100" smtClean="0"/>
          </a:p>
        </p:txBody>
      </p:sp>
      <p:sp>
        <p:nvSpPr>
          <p:cNvPr id="24580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4581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458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1DCA9C4-C756-4C5D-A7B8-5FEDFA7C96F9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 smtClean="0"/>
          </a:p>
        </p:txBody>
      </p:sp>
      <p:pic>
        <p:nvPicPr>
          <p:cNvPr id="245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smtClean="0"/>
              <a:t>Netflix’s USA ISP Speed Index</a:t>
            </a:r>
            <a:endParaRPr lang="en-US" altLang="en-US" sz="3200" dirty="0" smtClean="0"/>
          </a:p>
        </p:txBody>
      </p:sp>
      <p:sp>
        <p:nvSpPr>
          <p:cNvPr id="25603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CISC 250 Class Notes</a:t>
            </a:r>
            <a:endParaRPr lang="en-US"/>
          </a:p>
        </p:txBody>
      </p:sp>
      <p:sp>
        <p:nvSpPr>
          <p:cNvPr id="2560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80EE699-84D1-4191-9E25-C2373600292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 smtClean="0"/>
          </a:p>
        </p:txBody>
      </p:sp>
      <p:pic>
        <p:nvPicPr>
          <p:cNvPr id="25606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 b="8475"/>
          <a:stretch>
            <a:fillRect/>
          </a:stretch>
        </p:blipFill>
        <p:spPr>
          <a:xfrm>
            <a:off x="1295400" y="1447800"/>
            <a:ext cx="5638800" cy="48831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Future?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600200"/>
            <a:ext cx="7162800" cy="4495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 smtClean="0"/>
              <a:t>Click the links to watch videos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 smtClean="0">
              <a:hlinkClick r:id="rId2"/>
            </a:endParaRPr>
          </a:p>
          <a:p>
            <a:r>
              <a:rPr lang="en-US" altLang="en-US" dirty="0" smtClean="0"/>
              <a:t>The Fight for the Open Internet</a:t>
            </a:r>
          </a:p>
          <a:p>
            <a:pPr lvl="1"/>
            <a:r>
              <a:rPr lang="en-US" altLang="en-US" dirty="0" smtClean="0">
                <a:hlinkClick r:id="rId3"/>
              </a:rPr>
              <a:t>What is </a:t>
            </a:r>
            <a:r>
              <a:rPr lang="ja-JP" altLang="en-US" dirty="0" smtClean="0">
                <a:hlinkClick r:id="rId3"/>
              </a:rPr>
              <a:t>“</a:t>
            </a:r>
            <a:r>
              <a:rPr lang="en-US" altLang="ja-JP" dirty="0" smtClean="0">
                <a:hlinkClick r:id="rId3"/>
              </a:rPr>
              <a:t>Net Neutrality</a:t>
            </a:r>
            <a:r>
              <a:rPr lang="ja-JP" altLang="en-US" dirty="0" smtClean="0">
                <a:hlinkClick r:id="rId3"/>
              </a:rPr>
              <a:t>”</a:t>
            </a:r>
            <a:r>
              <a:rPr lang="en-US" altLang="ja-JP" dirty="0" smtClean="0">
                <a:hlinkClick r:id="rId3"/>
              </a:rPr>
              <a:t>? </a:t>
            </a:r>
            <a:endParaRPr lang="en-US" altLang="ja-JP" dirty="0" smtClean="0"/>
          </a:p>
          <a:p>
            <a:pPr lvl="1"/>
            <a:r>
              <a:rPr lang="en-US" altLang="en-US" dirty="0" smtClean="0">
                <a:hlinkClick r:id="rId4"/>
              </a:rPr>
              <a:t>Comcast, Level 3, and Netflix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5"/>
              </a:rPr>
              <a:t>PRISM</a:t>
            </a:r>
            <a:r>
              <a:rPr lang="en-US" altLang="en-US" dirty="0" smtClean="0"/>
              <a:t> &amp; </a:t>
            </a:r>
            <a:r>
              <a:rPr lang="en-US" altLang="en-US" dirty="0" smtClean="0">
                <a:hlinkClick r:id="rId6"/>
              </a:rPr>
              <a:t>Xkeyscore</a:t>
            </a:r>
            <a:endParaRPr lang="en-US" altLang="en-US" dirty="0" smtClean="0"/>
          </a:p>
          <a:p>
            <a:pPr lvl="1"/>
            <a:r>
              <a:rPr lang="en-US" altLang="en-US" dirty="0" smtClean="0">
                <a:hlinkClick r:id="rId7"/>
              </a:rPr>
              <a:t>WikiLeaks</a:t>
            </a:r>
            <a:endParaRPr lang="en-US" altLang="en-US" dirty="0" smtClean="0"/>
          </a:p>
          <a:p>
            <a:endParaRPr lang="en-US" altLang="en-US" dirty="0" smtClean="0">
              <a:hlinkClick r:id="rId2"/>
            </a:endParaRPr>
          </a:p>
          <a:p>
            <a:r>
              <a:rPr lang="en-US" altLang="en-US" dirty="0" smtClean="0">
                <a:hlinkClick r:id="rId8"/>
              </a:rPr>
              <a:t>The Internet of Things </a:t>
            </a:r>
            <a:endParaRPr lang="en-US" altLang="en-US" dirty="0" smtClean="0"/>
          </a:p>
        </p:txBody>
      </p:sp>
      <p:sp>
        <p:nvSpPr>
          <p:cNvPr id="26628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6629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663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F312441-FBA5-48ED-96EB-4228518A01E2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765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765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C5D4D90-EA5B-4EE6-A857-4D7F84632CA3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 smtClean="0"/>
          </a:p>
        </p:txBody>
      </p:sp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Network Performance Metrics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8768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800" dirty="0" smtClean="0"/>
              <a:t>Bandwidth (capacity) / Throughput (actual)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/>
              <a:t>data transmitted per time unit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/>
              <a:t>Notation: bps = bits per second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>
                <a:hlinkClick r:id="rId2"/>
              </a:rPr>
              <a:t>Network speed test</a:t>
            </a:r>
            <a:endParaRPr lang="en-US" altLang="en-US" sz="2400" dirty="0" smtClean="0"/>
          </a:p>
          <a:p>
            <a:pPr eaLnBrk="1" hangingPunct="1">
              <a:lnSpc>
                <a:spcPct val="110000"/>
              </a:lnSpc>
            </a:pPr>
            <a:r>
              <a:rPr lang="en-US" altLang="en-US" sz="2800" dirty="0" smtClean="0"/>
              <a:t>Latency (delay)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/>
              <a:t>time to send message from point A to point B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/>
              <a:t>one-way versus round-trip time (RTT)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 dirty="0" smtClean="0">
                <a:latin typeface="Helvetica" panose="020B0604020202020204" pitchFamily="34" charset="0"/>
              </a:rPr>
              <a:t>Latency = Propagation + Transmit + Queue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800" dirty="0" smtClean="0">
                <a:latin typeface="Helvetica" panose="020B0604020202020204" pitchFamily="34" charset="0"/>
              </a:rPr>
              <a:t>Propagation = </a:t>
            </a:r>
            <a:r>
              <a:rPr lang="en-US" altLang="en-US" sz="1600" dirty="0" smtClean="0">
                <a:latin typeface="Helvetica" panose="020B0604020202020204" pitchFamily="34" charset="0"/>
              </a:rPr>
              <a:t>Distance / propagation speed in medium </a:t>
            </a:r>
            <a:r>
              <a:rPr lang="en-US" altLang="en-US" sz="1400" dirty="0" smtClean="0">
                <a:latin typeface="Helvetica" panose="020B0604020202020204" pitchFamily="34" charset="0"/>
              </a:rPr>
              <a:t>(~2x10</a:t>
            </a:r>
            <a:r>
              <a:rPr lang="en-US" altLang="en-US" sz="1400" baseline="30000" dirty="0" smtClean="0">
                <a:latin typeface="Helvetica" panose="020B0604020202020204" pitchFamily="34" charset="0"/>
              </a:rPr>
              <a:t>8</a:t>
            </a:r>
            <a:r>
              <a:rPr lang="en-US" altLang="en-US" sz="1400" dirty="0" smtClean="0">
                <a:latin typeface="Helvetica" panose="020B0604020202020204" pitchFamily="34" charset="0"/>
              </a:rPr>
              <a:t> m/sec)</a:t>
            </a:r>
            <a:endParaRPr lang="en-US" altLang="en-US" sz="1600" dirty="0" smtClean="0">
              <a:latin typeface="Helvetica" panose="020B0604020202020204" pitchFamily="34" charset="0"/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altLang="en-US" sz="1800" dirty="0" smtClean="0">
                <a:latin typeface="Helvetica" panose="020B0604020202020204" pitchFamily="34" charset="0"/>
              </a:rPr>
              <a:t>Transmit = </a:t>
            </a:r>
            <a:r>
              <a:rPr lang="en-US" altLang="en-US" sz="1600" dirty="0" smtClean="0">
                <a:latin typeface="Helvetica" panose="020B0604020202020204" pitchFamily="34" charset="0"/>
              </a:rPr>
              <a:t>Size / Bandwidth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1800" dirty="0" smtClean="0">
                <a:latin typeface="Helvetica" panose="020B0604020202020204" pitchFamily="34" charset="0"/>
                <a:hlinkClick r:id="rId3"/>
              </a:rPr>
              <a:t>Demo</a:t>
            </a:r>
            <a:endParaRPr lang="en-US" altLang="en-US" sz="1800" dirty="0" smtClean="0">
              <a:latin typeface="Helvetic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2867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286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BA3FFF-DC81-4891-844E-8FC8B45CD5E5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 smtClean="0"/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14488"/>
            <a:ext cx="7772400" cy="4329112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en-US" smtClean="0"/>
              <a:t>Availability</a:t>
            </a:r>
          </a:p>
          <a:p>
            <a:pPr lvl="1" eaLnBrk="1" hangingPunct="1"/>
            <a:r>
              <a:rPr lang="en-US" altLang="en-US" sz="2400" smtClean="0"/>
              <a:t>Percent of time the network is available to users for transmission and reception</a:t>
            </a:r>
          </a:p>
          <a:p>
            <a:pPr lvl="1" eaLnBrk="1" hangingPunct="1"/>
            <a:r>
              <a:rPr lang="en-US" altLang="en-US" sz="2400" smtClean="0"/>
              <a:t>Want 24x7x365 availability</a:t>
            </a:r>
          </a:p>
          <a:p>
            <a:pPr lvl="1" eaLnBrk="1" hangingPunct="1"/>
            <a:r>
              <a:rPr lang="en-US" altLang="en-US" sz="2400" smtClean="0"/>
              <a:t>Telephone network: Five 9s (99.999%)</a:t>
            </a:r>
          </a:p>
          <a:p>
            <a:pPr eaLnBrk="1" hangingPunct="1">
              <a:spcBef>
                <a:spcPct val="75000"/>
              </a:spcBef>
            </a:pPr>
            <a:r>
              <a:rPr lang="en-US" altLang="en-US" smtClean="0"/>
              <a:t>Error Rate</a:t>
            </a:r>
          </a:p>
          <a:p>
            <a:pPr lvl="1" eaLnBrk="1" hangingPunct="1"/>
            <a:r>
              <a:rPr lang="en-US" altLang="en-US" sz="2400" smtClean="0"/>
              <a:t>Percent of lost or damaged messages or bits</a:t>
            </a:r>
          </a:p>
        </p:txBody>
      </p:sp>
      <p:sp>
        <p:nvSpPr>
          <p:cNvPr id="2867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Network Performance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Network Structural Models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400" smtClean="0"/>
              <a:t> </a:t>
            </a:r>
          </a:p>
          <a:p>
            <a:pPr eaLnBrk="1" hangingPunct="1">
              <a:spcBef>
                <a:spcPct val="75000"/>
              </a:spcBef>
            </a:pPr>
            <a:r>
              <a:rPr lang="en-US" altLang="en-US" smtClean="0"/>
              <a:t>Client/Server</a:t>
            </a:r>
          </a:p>
        </p:txBody>
      </p:sp>
      <p:sp>
        <p:nvSpPr>
          <p:cNvPr id="30724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en-US" smtClean="0"/>
              <a:t>Peer-to-Peer</a:t>
            </a:r>
          </a:p>
        </p:txBody>
      </p:sp>
      <p:sp>
        <p:nvSpPr>
          <p:cNvPr id="307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072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3072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66B5F45-3F3D-4100-A0CD-C9DBC5CC9EE3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 smtClean="0"/>
          </a:p>
        </p:txBody>
      </p:sp>
      <p:pic>
        <p:nvPicPr>
          <p:cNvPr id="30728" name="Picture 7" descr="funpeertope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438400"/>
            <a:ext cx="3290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9" name="Picture 8" descr="funclient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3306763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reeform 18"/>
          <p:cNvSpPr>
            <a:spLocks/>
          </p:cNvSpPr>
          <p:nvPr/>
        </p:nvSpPr>
        <p:spPr bwMode="auto">
          <a:xfrm>
            <a:off x="3003550" y="1660525"/>
            <a:ext cx="5648325" cy="2393950"/>
          </a:xfrm>
          <a:custGeom>
            <a:avLst/>
            <a:gdLst>
              <a:gd name="T0" fmla="*/ 2147483646 w 1779"/>
              <a:gd name="T1" fmla="*/ 2147483646 h 725"/>
              <a:gd name="T2" fmla="*/ 2147483646 w 1779"/>
              <a:gd name="T3" fmla="*/ 2147483646 h 725"/>
              <a:gd name="T4" fmla="*/ 2147483646 w 1779"/>
              <a:gd name="T5" fmla="*/ 2147483646 h 725"/>
              <a:gd name="T6" fmla="*/ 2147483646 w 1779"/>
              <a:gd name="T7" fmla="*/ 2147483646 h 725"/>
              <a:gd name="T8" fmla="*/ 2147483646 w 1779"/>
              <a:gd name="T9" fmla="*/ 2147483646 h 725"/>
              <a:gd name="T10" fmla="*/ 2147483646 w 1779"/>
              <a:gd name="T11" fmla="*/ 2147483646 h 725"/>
              <a:gd name="T12" fmla="*/ 2147483646 w 1779"/>
              <a:gd name="T13" fmla="*/ 2147483646 h 725"/>
              <a:gd name="T14" fmla="*/ 2147483646 w 1779"/>
              <a:gd name="T15" fmla="*/ 2147483646 h 725"/>
              <a:gd name="T16" fmla="*/ 2147483646 w 1779"/>
              <a:gd name="T17" fmla="*/ 2147483646 h 725"/>
              <a:gd name="T18" fmla="*/ 2147483646 w 1779"/>
              <a:gd name="T19" fmla="*/ 2147483646 h 725"/>
              <a:gd name="T20" fmla="*/ 2147483646 w 1779"/>
              <a:gd name="T21" fmla="*/ 2147483646 h 725"/>
              <a:gd name="T22" fmla="*/ 2147483646 w 1779"/>
              <a:gd name="T23" fmla="*/ 2147483646 h 725"/>
              <a:gd name="T24" fmla="*/ 2147483646 w 1779"/>
              <a:gd name="T25" fmla="*/ 0 h 725"/>
              <a:gd name="T26" fmla="*/ 2147483646 w 1779"/>
              <a:gd name="T27" fmla="*/ 0 h 725"/>
              <a:gd name="T28" fmla="*/ 2147483646 w 1779"/>
              <a:gd name="T29" fmla="*/ 0 h 725"/>
              <a:gd name="T30" fmla="*/ 2147483646 w 1779"/>
              <a:gd name="T31" fmla="*/ 2147483646 h 725"/>
              <a:gd name="T32" fmla="*/ 2147483646 w 1779"/>
              <a:gd name="T33" fmla="*/ 2147483646 h 725"/>
              <a:gd name="T34" fmla="*/ 2147483646 w 1779"/>
              <a:gd name="T35" fmla="*/ 2147483646 h 725"/>
              <a:gd name="T36" fmla="*/ 2147483646 w 1779"/>
              <a:gd name="T37" fmla="*/ 2147483646 h 725"/>
              <a:gd name="T38" fmla="*/ 2147483646 w 1779"/>
              <a:gd name="T39" fmla="*/ 2147483646 h 725"/>
              <a:gd name="T40" fmla="*/ 2147483646 w 1779"/>
              <a:gd name="T41" fmla="*/ 2147483646 h 725"/>
              <a:gd name="T42" fmla="*/ 2147483646 w 1779"/>
              <a:gd name="T43" fmla="*/ 2147483646 h 725"/>
              <a:gd name="T44" fmla="*/ 2147483646 w 1779"/>
              <a:gd name="T45" fmla="*/ 2147483646 h 725"/>
              <a:gd name="T46" fmla="*/ 2147483646 w 1779"/>
              <a:gd name="T47" fmla="*/ 2147483646 h 725"/>
              <a:gd name="T48" fmla="*/ 2147483646 w 1779"/>
              <a:gd name="T49" fmla="*/ 2147483646 h 725"/>
              <a:gd name="T50" fmla="*/ 2147483646 w 1779"/>
              <a:gd name="T51" fmla="*/ 2147483646 h 725"/>
              <a:gd name="T52" fmla="*/ 2147483646 w 1779"/>
              <a:gd name="T53" fmla="*/ 2147483646 h 725"/>
              <a:gd name="T54" fmla="*/ 2147483646 w 1779"/>
              <a:gd name="T55" fmla="*/ 2147483646 h 725"/>
              <a:gd name="T56" fmla="*/ 2147483646 w 1779"/>
              <a:gd name="T57" fmla="*/ 2147483646 h 725"/>
              <a:gd name="T58" fmla="*/ 2147483646 w 1779"/>
              <a:gd name="T59" fmla="*/ 2147483646 h 725"/>
              <a:gd name="T60" fmla="*/ 2147483646 w 1779"/>
              <a:gd name="T61" fmla="*/ 2147483646 h 725"/>
              <a:gd name="T62" fmla="*/ 2147483646 w 1779"/>
              <a:gd name="T63" fmla="*/ 2147483646 h 725"/>
              <a:gd name="T64" fmla="*/ 2147483646 w 1779"/>
              <a:gd name="T65" fmla="*/ 2147483646 h 725"/>
              <a:gd name="T66" fmla="*/ 2147483646 w 1779"/>
              <a:gd name="T67" fmla="*/ 2147483646 h 725"/>
              <a:gd name="T68" fmla="*/ 2147483646 w 1779"/>
              <a:gd name="T69" fmla="*/ 2147483646 h 725"/>
              <a:gd name="T70" fmla="*/ 2147483646 w 1779"/>
              <a:gd name="T71" fmla="*/ 2147483646 h 725"/>
              <a:gd name="T72" fmla="*/ 2147483646 w 1779"/>
              <a:gd name="T73" fmla="*/ 2147483646 h 725"/>
              <a:gd name="T74" fmla="*/ 2147483646 w 1779"/>
              <a:gd name="T75" fmla="*/ 2147483646 h 725"/>
              <a:gd name="T76" fmla="*/ 2147483646 w 1779"/>
              <a:gd name="T77" fmla="*/ 2147483646 h 725"/>
              <a:gd name="T78" fmla="*/ 2147483646 w 1779"/>
              <a:gd name="T79" fmla="*/ 2147483646 h 725"/>
              <a:gd name="T80" fmla="*/ 2147483646 w 1779"/>
              <a:gd name="T81" fmla="*/ 2147483646 h 725"/>
              <a:gd name="T82" fmla="*/ 2147483646 w 1779"/>
              <a:gd name="T83" fmla="*/ 2147483646 h 725"/>
              <a:gd name="T84" fmla="*/ 2147483646 w 1779"/>
              <a:gd name="T85" fmla="*/ 2147483646 h 725"/>
              <a:gd name="T86" fmla="*/ 2147483646 w 1779"/>
              <a:gd name="T87" fmla="*/ 2147483646 h 725"/>
              <a:gd name="T88" fmla="*/ 0 w 1779"/>
              <a:gd name="T89" fmla="*/ 2147483646 h 725"/>
              <a:gd name="T90" fmla="*/ 0 w 1779"/>
              <a:gd name="T91" fmla="*/ 2147483646 h 725"/>
              <a:gd name="T92" fmla="*/ 0 w 1779"/>
              <a:gd name="T93" fmla="*/ 2147483646 h 725"/>
              <a:gd name="T94" fmla="*/ 2147483646 w 1779"/>
              <a:gd name="T95" fmla="*/ 2147483646 h 725"/>
              <a:gd name="T96" fmla="*/ 2147483646 w 1779"/>
              <a:gd name="T97" fmla="*/ 2147483646 h 725"/>
              <a:gd name="T98" fmla="*/ 2147483646 w 1779"/>
              <a:gd name="T99" fmla="*/ 2147483646 h 72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1779"/>
              <a:gd name="T151" fmla="*/ 0 h 725"/>
              <a:gd name="T152" fmla="*/ 1779 w 1779"/>
              <a:gd name="T153" fmla="*/ 725 h 72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1779" h="725">
                <a:moveTo>
                  <a:pt x="44" y="176"/>
                </a:moveTo>
                <a:lnTo>
                  <a:pt x="66" y="132"/>
                </a:lnTo>
                <a:lnTo>
                  <a:pt x="176" y="66"/>
                </a:lnTo>
                <a:lnTo>
                  <a:pt x="286" y="44"/>
                </a:lnTo>
                <a:lnTo>
                  <a:pt x="352" y="44"/>
                </a:lnTo>
                <a:lnTo>
                  <a:pt x="396" y="22"/>
                </a:lnTo>
                <a:lnTo>
                  <a:pt x="527" y="44"/>
                </a:lnTo>
                <a:lnTo>
                  <a:pt x="659" y="66"/>
                </a:lnTo>
                <a:lnTo>
                  <a:pt x="791" y="66"/>
                </a:lnTo>
                <a:lnTo>
                  <a:pt x="923" y="66"/>
                </a:lnTo>
                <a:lnTo>
                  <a:pt x="1010" y="44"/>
                </a:lnTo>
                <a:lnTo>
                  <a:pt x="1076" y="22"/>
                </a:lnTo>
                <a:lnTo>
                  <a:pt x="1164" y="0"/>
                </a:lnTo>
                <a:lnTo>
                  <a:pt x="1274" y="0"/>
                </a:lnTo>
                <a:lnTo>
                  <a:pt x="1362" y="0"/>
                </a:lnTo>
                <a:lnTo>
                  <a:pt x="1428" y="22"/>
                </a:lnTo>
                <a:lnTo>
                  <a:pt x="1472" y="44"/>
                </a:lnTo>
                <a:lnTo>
                  <a:pt x="1559" y="66"/>
                </a:lnTo>
                <a:lnTo>
                  <a:pt x="1647" y="132"/>
                </a:lnTo>
                <a:lnTo>
                  <a:pt x="1757" y="220"/>
                </a:lnTo>
                <a:lnTo>
                  <a:pt x="1779" y="351"/>
                </a:lnTo>
                <a:lnTo>
                  <a:pt x="1779" y="439"/>
                </a:lnTo>
                <a:lnTo>
                  <a:pt x="1757" y="505"/>
                </a:lnTo>
                <a:lnTo>
                  <a:pt x="1713" y="637"/>
                </a:lnTo>
                <a:lnTo>
                  <a:pt x="1625" y="681"/>
                </a:lnTo>
                <a:lnTo>
                  <a:pt x="1494" y="725"/>
                </a:lnTo>
                <a:lnTo>
                  <a:pt x="1362" y="703"/>
                </a:lnTo>
                <a:lnTo>
                  <a:pt x="1230" y="681"/>
                </a:lnTo>
                <a:lnTo>
                  <a:pt x="1120" y="681"/>
                </a:lnTo>
                <a:lnTo>
                  <a:pt x="1010" y="659"/>
                </a:lnTo>
                <a:lnTo>
                  <a:pt x="879" y="659"/>
                </a:lnTo>
                <a:lnTo>
                  <a:pt x="769" y="659"/>
                </a:lnTo>
                <a:lnTo>
                  <a:pt x="681" y="681"/>
                </a:lnTo>
                <a:lnTo>
                  <a:pt x="593" y="681"/>
                </a:lnTo>
                <a:lnTo>
                  <a:pt x="505" y="681"/>
                </a:lnTo>
                <a:lnTo>
                  <a:pt x="418" y="703"/>
                </a:lnTo>
                <a:lnTo>
                  <a:pt x="330" y="703"/>
                </a:lnTo>
                <a:lnTo>
                  <a:pt x="264" y="703"/>
                </a:lnTo>
                <a:lnTo>
                  <a:pt x="198" y="681"/>
                </a:lnTo>
                <a:lnTo>
                  <a:pt x="154" y="659"/>
                </a:lnTo>
                <a:lnTo>
                  <a:pt x="132" y="637"/>
                </a:lnTo>
                <a:lnTo>
                  <a:pt x="110" y="615"/>
                </a:lnTo>
                <a:lnTo>
                  <a:pt x="66" y="571"/>
                </a:lnTo>
                <a:lnTo>
                  <a:pt x="22" y="483"/>
                </a:lnTo>
                <a:lnTo>
                  <a:pt x="0" y="417"/>
                </a:lnTo>
                <a:lnTo>
                  <a:pt x="0" y="351"/>
                </a:lnTo>
                <a:lnTo>
                  <a:pt x="0" y="286"/>
                </a:lnTo>
                <a:lnTo>
                  <a:pt x="22" y="220"/>
                </a:lnTo>
                <a:lnTo>
                  <a:pt x="44" y="176"/>
                </a:lnTo>
                <a:close/>
              </a:path>
            </a:pathLst>
          </a:custGeom>
          <a:solidFill>
            <a:srgbClr val="FFDC99"/>
          </a:solidFill>
          <a:ln w="50800">
            <a:solidFill>
              <a:srgbClr val="FFDC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3600" smtClean="0"/>
              <a:t/>
            </a:r>
            <a:br>
              <a:rPr lang="en-GB" altLang="en-US" sz="3600" smtClean="0"/>
            </a:br>
            <a:r>
              <a:rPr lang="en-GB" altLang="en-US" sz="3600" smtClean="0"/>
              <a:t>Thin clients and Cloud Computing</a:t>
            </a:r>
          </a:p>
        </p:txBody>
      </p:sp>
      <p:sp>
        <p:nvSpPr>
          <p:cNvPr id="32772" name="Content Placeholder 20"/>
          <p:cNvSpPr>
            <a:spLocks noGrp="1"/>
          </p:cNvSpPr>
          <p:nvPr>
            <p:ph idx="1"/>
          </p:nvPr>
        </p:nvSpPr>
        <p:spPr>
          <a:xfrm>
            <a:off x="457200" y="4343400"/>
            <a:ext cx="8178800" cy="1646238"/>
          </a:xfrm>
        </p:spPr>
        <p:txBody>
          <a:bodyPr/>
          <a:lstStyle/>
          <a:p>
            <a:r>
              <a:rPr lang="en-CA" altLang="en-US" sz="1800" dirty="0" smtClean="0"/>
              <a:t>The thin client has a limited processing power, memory or storage</a:t>
            </a:r>
          </a:p>
          <a:p>
            <a:r>
              <a:rPr lang="en-CA" altLang="en-US" sz="1800" dirty="0" smtClean="0"/>
              <a:t>Applications run on the web, in a “cloud” (see this </a:t>
            </a:r>
            <a:r>
              <a:rPr lang="en-CA" altLang="en-US" sz="1800" dirty="0" smtClean="0">
                <a:hlinkClick r:id="rId2"/>
              </a:rPr>
              <a:t>video</a:t>
            </a:r>
            <a:r>
              <a:rPr lang="en-CA" altLang="en-US" sz="1800" dirty="0" smtClean="0"/>
              <a:t>!)</a:t>
            </a:r>
          </a:p>
          <a:p>
            <a:r>
              <a:rPr lang="en-CA" altLang="en-US" sz="1800" dirty="0" smtClean="0"/>
              <a:t>Amazon offers basic services: storage, basic computing elements</a:t>
            </a:r>
          </a:p>
          <a:p>
            <a:r>
              <a:rPr lang="en-CA" altLang="en-US" sz="1800" dirty="0" smtClean="0"/>
              <a:t>Google offers more advanced services: word processors, spreadsheets, etc..</a:t>
            </a:r>
          </a:p>
          <a:p>
            <a:r>
              <a:rPr lang="en-CA" altLang="en-US" sz="1800" dirty="0" smtClean="0"/>
              <a:t>IBM offers Blue Cloud</a:t>
            </a:r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904875" y="2259013"/>
            <a:ext cx="1833563" cy="1289050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6146800" y="2225675"/>
            <a:ext cx="2282825" cy="1257300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400"/>
          </a:p>
        </p:txBody>
      </p:sp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1065213" y="2474913"/>
            <a:ext cx="1512887" cy="871537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000"/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1590675" y="2630488"/>
            <a:ext cx="500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</a:rPr>
              <a:t>Thin</a:t>
            </a:r>
            <a:endParaRPr lang="en-GB" altLang="en-US" sz="2000"/>
          </a:p>
        </p:txBody>
      </p:sp>
      <p:sp>
        <p:nvSpPr>
          <p:cNvPr id="32777" name="Rectangle 10"/>
          <p:cNvSpPr>
            <a:spLocks noChangeArrowheads="1"/>
          </p:cNvSpPr>
          <p:nvPr/>
        </p:nvSpPr>
        <p:spPr bwMode="auto">
          <a:xfrm>
            <a:off x="1517650" y="2943225"/>
            <a:ext cx="657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endParaRPr lang="en-GB" altLang="en-US" sz="2000"/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6788150" y="2419350"/>
            <a:ext cx="1641475" cy="906463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CA" altLang="en-US" sz="2000"/>
          </a:p>
        </p:txBody>
      </p:sp>
      <p:sp>
        <p:nvSpPr>
          <p:cNvPr id="32779" name="Rectangle 12"/>
          <p:cNvSpPr>
            <a:spLocks noChangeArrowheads="1"/>
          </p:cNvSpPr>
          <p:nvPr/>
        </p:nvSpPr>
        <p:spPr bwMode="auto">
          <a:xfrm>
            <a:off x="7010400" y="2743200"/>
            <a:ext cx="12573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000">
                <a:solidFill>
                  <a:srgbClr val="000000"/>
                </a:solidFill>
                <a:latin typeface="Arial" panose="020B0604020202020204" pitchFamily="34" charset="0"/>
              </a:rPr>
              <a:t>Application</a:t>
            </a:r>
            <a:endParaRPr lang="en-GB" altLang="en-US" sz="2000"/>
          </a:p>
        </p:txBody>
      </p:sp>
      <p:sp>
        <p:nvSpPr>
          <p:cNvPr id="32780" name="Freeform 16"/>
          <p:cNvSpPr>
            <a:spLocks/>
          </p:cNvSpPr>
          <p:nvPr/>
        </p:nvSpPr>
        <p:spPr bwMode="auto">
          <a:xfrm>
            <a:off x="2578100" y="2822575"/>
            <a:ext cx="533400" cy="73025"/>
          </a:xfrm>
          <a:custGeom>
            <a:avLst/>
            <a:gdLst>
              <a:gd name="T0" fmla="*/ 0 w 263"/>
              <a:gd name="T1" fmla="*/ 2147483646 h 66"/>
              <a:gd name="T2" fmla="*/ 2147483646 w 263"/>
              <a:gd name="T3" fmla="*/ 0 h 66"/>
              <a:gd name="T4" fmla="*/ 2147483646 w 263"/>
              <a:gd name="T5" fmla="*/ 2147483646 h 66"/>
              <a:gd name="T6" fmla="*/ 2147483646 w 263"/>
              <a:gd name="T7" fmla="*/ 2147483646 h 66"/>
              <a:gd name="T8" fmla="*/ 2147483646 w 263"/>
              <a:gd name="T9" fmla="*/ 2147483646 h 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66"/>
              <a:gd name="T17" fmla="*/ 263 w 263"/>
              <a:gd name="T18" fmla="*/ 66 h 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66">
                <a:moveTo>
                  <a:pt x="0" y="22"/>
                </a:moveTo>
                <a:lnTo>
                  <a:pt x="66" y="0"/>
                </a:lnTo>
                <a:lnTo>
                  <a:pt x="176" y="22"/>
                </a:lnTo>
                <a:lnTo>
                  <a:pt x="220" y="44"/>
                </a:lnTo>
                <a:lnTo>
                  <a:pt x="263" y="66"/>
                </a:lnTo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81" name="Rectangle 19"/>
          <p:cNvSpPr>
            <a:spLocks noChangeArrowheads="1"/>
          </p:cNvSpPr>
          <p:nvPr/>
        </p:nvSpPr>
        <p:spPr bwMode="auto">
          <a:xfrm>
            <a:off x="6881813" y="1758950"/>
            <a:ext cx="736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2200">
                <a:solidFill>
                  <a:srgbClr val="000000"/>
                </a:solidFill>
                <a:latin typeface="Arial" panose="020B0604020202020204" pitchFamily="34" charset="0"/>
              </a:rPr>
              <a:t>Cloud</a:t>
            </a:r>
            <a:endParaRPr lang="en-GB" altLang="en-US" sz="2400"/>
          </a:p>
        </p:txBody>
      </p:sp>
      <p:sp>
        <p:nvSpPr>
          <p:cNvPr id="32782" name="Oval 11"/>
          <p:cNvSpPr>
            <a:spLocks noChangeArrowheads="1"/>
          </p:cNvSpPr>
          <p:nvPr/>
        </p:nvSpPr>
        <p:spPr bwMode="auto">
          <a:xfrm>
            <a:off x="5016500" y="1871663"/>
            <a:ext cx="1641475" cy="906462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/>
              <a:t>OS</a:t>
            </a:r>
          </a:p>
        </p:txBody>
      </p:sp>
      <p:sp>
        <p:nvSpPr>
          <p:cNvPr id="32783" name="Oval 11"/>
          <p:cNvSpPr>
            <a:spLocks noChangeArrowheads="1"/>
          </p:cNvSpPr>
          <p:nvPr/>
        </p:nvSpPr>
        <p:spPr bwMode="auto">
          <a:xfrm>
            <a:off x="5170488" y="2968625"/>
            <a:ext cx="1639887" cy="901700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/>
              <a:t>Storage</a:t>
            </a:r>
          </a:p>
        </p:txBody>
      </p:sp>
      <p:sp>
        <p:nvSpPr>
          <p:cNvPr id="32784" name="Oval 11"/>
          <p:cNvSpPr>
            <a:spLocks noChangeArrowheads="1"/>
          </p:cNvSpPr>
          <p:nvPr/>
        </p:nvSpPr>
        <p:spPr bwMode="auto">
          <a:xfrm>
            <a:off x="3370263" y="2389188"/>
            <a:ext cx="1792287" cy="906462"/>
          </a:xfrm>
          <a:prstGeom prst="ellipse">
            <a:avLst/>
          </a:prstGeom>
          <a:solidFill>
            <a:srgbClr val="FFFFFF"/>
          </a:solidFill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CA" altLang="en-US" sz="2000"/>
              <a:t>Desktop</a:t>
            </a:r>
          </a:p>
        </p:txBody>
      </p:sp>
      <p:sp>
        <p:nvSpPr>
          <p:cNvPr id="32785" name="Date Placeholder 16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2786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E706381-584A-4603-B4D0-2AF6F93358FE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 smtClean="0"/>
          </a:p>
        </p:txBody>
      </p:sp>
      <p:sp>
        <p:nvSpPr>
          <p:cNvPr id="32787" name="Footer Placeholder 18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9AABE97-6D29-41E5-AC14-734B9E805FF2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 smtClean="0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Today</a:t>
            </a:r>
            <a:r>
              <a:rPr lang="ja-JP" altLang="en-US" smtClean="0"/>
              <a:t>’</a:t>
            </a:r>
            <a:r>
              <a:rPr lang="en-US" altLang="ja-JP" smtClean="0"/>
              <a:t>s Outline</a:t>
            </a:r>
            <a:endParaRPr lang="en-US" altLang="en-US" smtClean="0"/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Network &amp; Internet</a:t>
            </a:r>
          </a:p>
          <a:p>
            <a:pPr eaLnBrk="1" hangingPunct="1"/>
            <a:r>
              <a:rPr lang="en-US" altLang="en-US" smtClean="0"/>
              <a:t>Network Performance Metrics</a:t>
            </a:r>
          </a:p>
          <a:p>
            <a:pPr eaLnBrk="1" hangingPunct="1"/>
            <a:r>
              <a:rPr lang="en-US" altLang="en-US" smtClean="0"/>
              <a:t>Network Structural Models</a:t>
            </a:r>
          </a:p>
          <a:p>
            <a:pPr eaLnBrk="1" hangingPunct="1"/>
            <a:r>
              <a:rPr lang="en-US" altLang="en-US" smtClean="0"/>
              <a:t>Protocols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337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D2B5E1-94C8-4125-9BB0-2D5326E4755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 smtClean="0"/>
          </a:p>
        </p:txBody>
      </p:sp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Protocols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 protocol is an agreement about how communications are to proceed</a:t>
            </a:r>
          </a:p>
          <a:p>
            <a:pPr eaLnBrk="1" hangingPunct="1"/>
            <a:r>
              <a:rPr lang="en-US" altLang="en-US" smtClean="0"/>
              <a:t>Without a protocol communication can be difficult or even impossible</a:t>
            </a:r>
          </a:p>
          <a:p>
            <a:pPr eaLnBrk="1" hangingPunct="1"/>
            <a:r>
              <a:rPr lang="en-US" altLang="en-US" smtClean="0"/>
              <a:t>E.g. Telephone conversation, Postal addresses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481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348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1876F1-4B80-4109-87D3-67D0D317DF0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 smtClean="0"/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14488"/>
            <a:ext cx="7772400" cy="4329112"/>
          </a:xfrm>
        </p:spPr>
        <p:txBody>
          <a:bodyPr/>
          <a:lstStyle/>
          <a:p>
            <a:pPr eaLnBrk="1" hangingPunct="1">
              <a:spcBef>
                <a:spcPct val="60000"/>
              </a:spcBef>
            </a:pPr>
            <a:r>
              <a:rPr lang="en-US" altLang="en-US" smtClean="0"/>
              <a:t>Connection-Oriented</a:t>
            </a:r>
          </a:p>
          <a:p>
            <a:pPr lvl="1" eaLnBrk="1" hangingPunct="1"/>
            <a:r>
              <a:rPr lang="en-US" altLang="en-US" sz="2400" smtClean="0"/>
              <a:t> a </a:t>
            </a:r>
            <a:r>
              <a:rPr lang="en-US" altLang="en-US" sz="2400" b="1" smtClean="0">
                <a:solidFill>
                  <a:srgbClr val="FF0000"/>
                </a:solidFill>
              </a:rPr>
              <a:t>logical</a:t>
            </a:r>
            <a:r>
              <a:rPr lang="en-US" altLang="en-US" sz="2400" smtClean="0"/>
              <a:t> connection be established between two devices before transferring data</a:t>
            </a:r>
          </a:p>
          <a:p>
            <a:pPr lvl="1" eaLnBrk="1" hangingPunct="1"/>
            <a:r>
              <a:rPr lang="en-US" altLang="en-US" sz="2400" smtClean="0"/>
              <a:t>a circuit is </a:t>
            </a:r>
            <a:r>
              <a:rPr lang="en-US" altLang="en-US" sz="2400" b="1" i="1" smtClean="0"/>
              <a:t>not</a:t>
            </a:r>
            <a:r>
              <a:rPr lang="en-US" altLang="en-US" sz="2400" smtClean="0"/>
              <a:t> a prerequisite for a connection</a:t>
            </a:r>
          </a:p>
          <a:p>
            <a:pPr lvl="1" eaLnBrk="1" hangingPunct="1"/>
            <a:r>
              <a:rPr lang="en-US" altLang="en-US" sz="2400" smtClean="0"/>
              <a:t>Circuit-switched =&gt; connection-oriented, but not all connection-oriented =&gt; circuit switching</a:t>
            </a:r>
          </a:p>
          <a:p>
            <a:pPr eaLnBrk="1" hangingPunct="1">
              <a:spcBef>
                <a:spcPct val="75000"/>
              </a:spcBef>
            </a:pPr>
            <a:r>
              <a:rPr lang="en-US" altLang="en-US" smtClean="0"/>
              <a:t>Connectionless</a:t>
            </a:r>
          </a:p>
          <a:p>
            <a:pPr lvl="1" eaLnBrk="1" hangingPunct="1"/>
            <a:r>
              <a:rPr lang="en-US" altLang="en-US" sz="2400" smtClean="0"/>
              <a:t> do not establish a connection between devices</a:t>
            </a:r>
          </a:p>
        </p:txBody>
      </p:sp>
      <p:sp>
        <p:nvSpPr>
          <p:cNvPr id="3482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Division of Protocols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686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3686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CB4A5C1-5425-47FF-9C79-0B33CFB61A84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 smtClean="0"/>
          </a:p>
        </p:txBody>
      </p:sp>
      <p:sp>
        <p:nvSpPr>
          <p:cNvPr id="36869" name="Line 3"/>
          <p:cNvSpPr>
            <a:spLocks noChangeShapeType="1"/>
          </p:cNvSpPr>
          <p:nvPr/>
        </p:nvSpPr>
        <p:spPr bwMode="auto">
          <a:xfrm>
            <a:off x="5167313" y="2743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0" name="Line 4"/>
          <p:cNvSpPr>
            <a:spLocks noChangeShapeType="1"/>
          </p:cNvSpPr>
          <p:nvPr/>
        </p:nvSpPr>
        <p:spPr bwMode="auto">
          <a:xfrm>
            <a:off x="3490913" y="3124200"/>
            <a:ext cx="2895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1" name="Line 5"/>
          <p:cNvSpPr>
            <a:spLocks noChangeShapeType="1"/>
          </p:cNvSpPr>
          <p:nvPr/>
        </p:nvSpPr>
        <p:spPr bwMode="auto">
          <a:xfrm>
            <a:off x="6538913" y="54102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2" name="Line 6"/>
          <p:cNvSpPr>
            <a:spLocks noChangeShapeType="1"/>
          </p:cNvSpPr>
          <p:nvPr/>
        </p:nvSpPr>
        <p:spPr bwMode="auto">
          <a:xfrm>
            <a:off x="3262313" y="3276600"/>
            <a:ext cx="14478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3" name="Line 7"/>
          <p:cNvSpPr>
            <a:spLocks noChangeShapeType="1"/>
          </p:cNvSpPr>
          <p:nvPr/>
        </p:nvSpPr>
        <p:spPr bwMode="auto">
          <a:xfrm flipH="1">
            <a:off x="2957513" y="3352800"/>
            <a:ext cx="381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 flipV="1">
            <a:off x="3109913" y="4343400"/>
            <a:ext cx="1524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>
            <a:off x="2881313" y="4876800"/>
            <a:ext cx="3505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6" name="Line 10"/>
          <p:cNvSpPr>
            <a:spLocks noChangeShapeType="1"/>
          </p:cNvSpPr>
          <p:nvPr/>
        </p:nvSpPr>
        <p:spPr bwMode="auto">
          <a:xfrm>
            <a:off x="4710113" y="4419600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7" name="Line 11"/>
          <p:cNvSpPr>
            <a:spLocks noChangeShapeType="1"/>
          </p:cNvSpPr>
          <p:nvPr/>
        </p:nvSpPr>
        <p:spPr bwMode="auto">
          <a:xfrm flipV="1">
            <a:off x="4786313" y="2971800"/>
            <a:ext cx="15240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8" name="Line 12"/>
          <p:cNvSpPr>
            <a:spLocks noChangeShapeType="1"/>
          </p:cNvSpPr>
          <p:nvPr/>
        </p:nvSpPr>
        <p:spPr bwMode="auto">
          <a:xfrm>
            <a:off x="6538913" y="297180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79" name="Line 13"/>
          <p:cNvSpPr>
            <a:spLocks noChangeShapeType="1"/>
          </p:cNvSpPr>
          <p:nvPr/>
        </p:nvSpPr>
        <p:spPr bwMode="auto">
          <a:xfrm flipV="1">
            <a:off x="3490913" y="2286000"/>
            <a:ext cx="1371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0" name="Line 14"/>
          <p:cNvSpPr>
            <a:spLocks noChangeShapeType="1"/>
          </p:cNvSpPr>
          <p:nvPr/>
        </p:nvSpPr>
        <p:spPr bwMode="auto">
          <a:xfrm>
            <a:off x="2119313" y="297180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1" name="Text Box 15"/>
          <p:cNvSpPr txBox="1">
            <a:spLocks noChangeArrowheads="1"/>
          </p:cNvSpPr>
          <p:nvPr/>
        </p:nvSpPr>
        <p:spPr bwMode="auto">
          <a:xfrm>
            <a:off x="644525" y="1676400"/>
            <a:ext cx="2160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Original Message</a:t>
            </a:r>
          </a:p>
        </p:txBody>
      </p:sp>
      <p:sp>
        <p:nvSpPr>
          <p:cNvPr id="36882" name="Text Box 16"/>
          <p:cNvSpPr txBox="1">
            <a:spLocks noChangeArrowheads="1"/>
          </p:cNvSpPr>
          <p:nvPr/>
        </p:nvSpPr>
        <p:spPr bwMode="auto">
          <a:xfrm>
            <a:off x="746125" y="2346325"/>
            <a:ext cx="1538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Computer X</a:t>
            </a:r>
          </a:p>
        </p:txBody>
      </p:sp>
      <p:sp>
        <p:nvSpPr>
          <p:cNvPr id="36883" name="Line 17"/>
          <p:cNvSpPr>
            <a:spLocks noChangeShapeType="1"/>
          </p:cNvSpPr>
          <p:nvPr/>
        </p:nvSpPr>
        <p:spPr bwMode="auto">
          <a:xfrm flipV="1">
            <a:off x="3719513" y="24384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4" name="Line 18"/>
          <p:cNvSpPr>
            <a:spLocks noChangeShapeType="1"/>
          </p:cNvSpPr>
          <p:nvPr/>
        </p:nvSpPr>
        <p:spPr bwMode="auto">
          <a:xfrm>
            <a:off x="3795713" y="29718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5" name="Line 19"/>
          <p:cNvSpPr>
            <a:spLocks noChangeShapeType="1"/>
          </p:cNvSpPr>
          <p:nvPr/>
        </p:nvSpPr>
        <p:spPr bwMode="auto">
          <a:xfrm flipH="1">
            <a:off x="3338513" y="3581400"/>
            <a:ext cx="762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6" name="Line 20"/>
          <p:cNvSpPr>
            <a:spLocks noChangeShapeType="1"/>
          </p:cNvSpPr>
          <p:nvPr/>
        </p:nvSpPr>
        <p:spPr bwMode="auto">
          <a:xfrm>
            <a:off x="3719513" y="3429000"/>
            <a:ext cx="381000" cy="381000"/>
          </a:xfrm>
          <a:prstGeom prst="line">
            <a:avLst/>
          </a:prstGeom>
          <a:noFill/>
          <a:ln w="76200">
            <a:solidFill>
              <a:srgbClr val="0099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6887" name="Text Box 21"/>
          <p:cNvSpPr txBox="1">
            <a:spLocks noChangeArrowheads="1"/>
          </p:cNvSpPr>
          <p:nvPr/>
        </p:nvSpPr>
        <p:spPr bwMode="auto">
          <a:xfrm>
            <a:off x="2936875" y="1752600"/>
            <a:ext cx="9604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Packet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6888" name="Text Box 22"/>
          <p:cNvSpPr txBox="1">
            <a:spLocks noChangeArrowheads="1"/>
          </p:cNvSpPr>
          <p:nvPr/>
        </p:nvSpPr>
        <p:spPr bwMode="auto">
          <a:xfrm>
            <a:off x="2195513" y="2590800"/>
            <a:ext cx="960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Packet</a:t>
            </a:r>
          </a:p>
        </p:txBody>
      </p:sp>
      <p:sp>
        <p:nvSpPr>
          <p:cNvPr id="36889" name="Text Box 23"/>
          <p:cNvSpPr txBox="1">
            <a:spLocks noChangeArrowheads="1"/>
          </p:cNvSpPr>
          <p:nvPr/>
        </p:nvSpPr>
        <p:spPr bwMode="auto">
          <a:xfrm>
            <a:off x="3970338" y="3108325"/>
            <a:ext cx="12731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Switching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Decision</a:t>
            </a:r>
          </a:p>
        </p:txBody>
      </p:sp>
      <p:sp>
        <p:nvSpPr>
          <p:cNvPr id="36890" name="Text Box 24"/>
          <p:cNvSpPr txBox="1">
            <a:spLocks noChangeArrowheads="1"/>
          </p:cNvSpPr>
          <p:nvPr/>
        </p:nvSpPr>
        <p:spPr bwMode="auto">
          <a:xfrm>
            <a:off x="4838700" y="18129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6891" name="Text Box 25"/>
          <p:cNvSpPr txBox="1">
            <a:spLocks noChangeArrowheads="1"/>
          </p:cNvSpPr>
          <p:nvPr/>
        </p:nvSpPr>
        <p:spPr bwMode="auto">
          <a:xfrm>
            <a:off x="6170613" y="2193925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36892" name="Text Box 26"/>
          <p:cNvSpPr txBox="1">
            <a:spLocks noChangeArrowheads="1"/>
          </p:cNvSpPr>
          <p:nvPr/>
        </p:nvSpPr>
        <p:spPr bwMode="auto">
          <a:xfrm>
            <a:off x="7224713" y="3641725"/>
            <a:ext cx="1538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Computer Y</a:t>
            </a:r>
          </a:p>
        </p:txBody>
      </p:sp>
      <p:sp>
        <p:nvSpPr>
          <p:cNvPr id="36893" name="Text Box 27"/>
          <p:cNvSpPr txBox="1">
            <a:spLocks noChangeArrowheads="1"/>
          </p:cNvSpPr>
          <p:nvPr/>
        </p:nvSpPr>
        <p:spPr bwMode="auto">
          <a:xfrm>
            <a:off x="6275388" y="4479925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36894" name="Text Box 28"/>
          <p:cNvSpPr txBox="1">
            <a:spLocks noChangeArrowheads="1"/>
          </p:cNvSpPr>
          <p:nvPr/>
        </p:nvSpPr>
        <p:spPr bwMode="auto">
          <a:xfrm>
            <a:off x="4457700" y="4632325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E</a:t>
            </a:r>
          </a:p>
        </p:txBody>
      </p:sp>
      <p:sp>
        <p:nvSpPr>
          <p:cNvPr id="36895" name="Text Box 29"/>
          <p:cNvSpPr txBox="1">
            <a:spLocks noChangeArrowheads="1"/>
          </p:cNvSpPr>
          <p:nvPr/>
        </p:nvSpPr>
        <p:spPr bwMode="auto">
          <a:xfrm>
            <a:off x="2362200" y="4648200"/>
            <a:ext cx="368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36896" name="Picture 30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00338"/>
            <a:ext cx="509588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7" name="Picture 31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10000"/>
            <a:ext cx="5095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8" name="Picture 32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213" y="2514600"/>
            <a:ext cx="509587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99" name="Picture 33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876800"/>
            <a:ext cx="5095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00" name="Picture 34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343400"/>
            <a:ext cx="5095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01" name="Picture 35" descr="FILSERV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509588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02" name="Rectangle 36"/>
          <p:cNvSpPr>
            <a:spLocks noChangeArrowheads="1"/>
          </p:cNvSpPr>
          <p:nvPr/>
        </p:nvSpPr>
        <p:spPr bwMode="auto">
          <a:xfrm>
            <a:off x="2362200" y="3048000"/>
            <a:ext cx="5334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3" name="Rectangle 37"/>
          <p:cNvSpPr>
            <a:spLocks noChangeArrowheads="1"/>
          </p:cNvSpPr>
          <p:nvPr/>
        </p:nvSpPr>
        <p:spPr bwMode="auto">
          <a:xfrm>
            <a:off x="3733800" y="3886200"/>
            <a:ext cx="5334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4" name="Rectangle 38"/>
          <p:cNvSpPr>
            <a:spLocks noChangeArrowheads="1"/>
          </p:cNvSpPr>
          <p:nvPr/>
        </p:nvSpPr>
        <p:spPr bwMode="auto">
          <a:xfrm>
            <a:off x="5181600" y="4724400"/>
            <a:ext cx="5334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5" name="Rectangle 39"/>
          <p:cNvSpPr>
            <a:spLocks noChangeArrowheads="1"/>
          </p:cNvSpPr>
          <p:nvPr/>
        </p:nvSpPr>
        <p:spPr bwMode="auto">
          <a:xfrm>
            <a:off x="6858000" y="5105400"/>
            <a:ext cx="5334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36906" name="Rectangle 40"/>
          <p:cNvSpPr>
            <a:spLocks noChangeArrowheads="1"/>
          </p:cNvSpPr>
          <p:nvPr/>
        </p:nvSpPr>
        <p:spPr bwMode="auto">
          <a:xfrm>
            <a:off x="838200" y="2057400"/>
            <a:ext cx="1828800" cy="152400"/>
          </a:xfrm>
          <a:prstGeom prst="rect">
            <a:avLst/>
          </a:prstGeom>
          <a:solidFill>
            <a:srgbClr val="00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36907" name="Picture 41" descr="COMSERV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743200"/>
            <a:ext cx="1108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908" name="Picture 42" descr="COMSERV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038600"/>
            <a:ext cx="1108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09" name="Rectangle 43"/>
          <p:cNvSpPr>
            <a:spLocks noChangeArrowheads="1"/>
          </p:cNvSpPr>
          <p:nvPr/>
        </p:nvSpPr>
        <p:spPr bwMode="auto">
          <a:xfrm>
            <a:off x="5715000" y="762000"/>
            <a:ext cx="2971800" cy="12954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1. Break message into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Smaller packets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(or frames)</a:t>
            </a:r>
          </a:p>
        </p:txBody>
      </p:sp>
      <p:sp>
        <p:nvSpPr>
          <p:cNvPr id="36910" name="Rectangle 44"/>
          <p:cNvSpPr>
            <a:spLocks noChangeArrowheads="1"/>
          </p:cNvSpPr>
          <p:nvPr/>
        </p:nvSpPr>
        <p:spPr bwMode="auto">
          <a:xfrm>
            <a:off x="533400" y="5334000"/>
            <a:ext cx="4114800" cy="1066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2. Route packets individually;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Packet switches along the way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Make decisions about the packet</a:t>
            </a:r>
          </a:p>
        </p:txBody>
      </p:sp>
      <p:sp>
        <p:nvSpPr>
          <p:cNvPr id="36911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Packet Switching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3891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F618E89-EA9A-442B-A639-E6AE9AC241B4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 smtClean="0"/>
          </a:p>
        </p:txBody>
      </p:sp>
      <p:sp>
        <p:nvSpPr>
          <p:cNvPr id="38917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Circuit Switching</a:t>
            </a:r>
          </a:p>
        </p:txBody>
      </p:sp>
      <p:pic>
        <p:nvPicPr>
          <p:cNvPr id="389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0960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40963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4096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9989505-9E9B-438B-AF5C-DC034B738E36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 smtClean="0"/>
          </a:p>
        </p:txBody>
      </p:sp>
      <p:sp>
        <p:nvSpPr>
          <p:cNvPr id="409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409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40967" name="Picture 4" descr="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81400"/>
            <a:ext cx="20574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717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717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5234245-C117-4B9E-B3A1-6A4F38A9D0BA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 smtClean="0"/>
          </a:p>
        </p:txBody>
      </p:sp>
      <p:sp>
        <p:nvSpPr>
          <p:cNvPr id="7173" name="Oval 2"/>
          <p:cNvSpPr>
            <a:spLocks noChangeArrowheads="1"/>
          </p:cNvSpPr>
          <p:nvPr/>
        </p:nvSpPr>
        <p:spPr bwMode="auto">
          <a:xfrm>
            <a:off x="6019800" y="1600200"/>
            <a:ext cx="2057400" cy="1295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4" name="Oval 3"/>
          <p:cNvSpPr>
            <a:spLocks noChangeArrowheads="1"/>
          </p:cNvSpPr>
          <p:nvPr/>
        </p:nvSpPr>
        <p:spPr bwMode="auto">
          <a:xfrm>
            <a:off x="1219200" y="1600200"/>
            <a:ext cx="2057400" cy="1295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7175" name="Line 4"/>
          <p:cNvSpPr>
            <a:spLocks noChangeShapeType="1"/>
          </p:cNvSpPr>
          <p:nvPr/>
        </p:nvSpPr>
        <p:spPr bwMode="auto">
          <a:xfrm flipV="1">
            <a:off x="6629400" y="2514600"/>
            <a:ext cx="1295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6" name="Line 5"/>
          <p:cNvSpPr>
            <a:spLocks noChangeShapeType="1"/>
          </p:cNvSpPr>
          <p:nvPr/>
        </p:nvSpPr>
        <p:spPr bwMode="auto">
          <a:xfrm>
            <a:off x="5486400" y="4876800"/>
            <a:ext cx="2209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7" name="Line 6"/>
          <p:cNvSpPr>
            <a:spLocks noChangeShapeType="1"/>
          </p:cNvSpPr>
          <p:nvPr/>
        </p:nvSpPr>
        <p:spPr bwMode="auto">
          <a:xfrm>
            <a:off x="3429000" y="38862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8" name="Line 7"/>
          <p:cNvSpPr>
            <a:spLocks noChangeShapeType="1"/>
          </p:cNvSpPr>
          <p:nvPr/>
        </p:nvSpPr>
        <p:spPr bwMode="auto">
          <a:xfrm>
            <a:off x="5105400" y="3048000"/>
            <a:ext cx="1295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" name="Line 8"/>
          <p:cNvSpPr>
            <a:spLocks noChangeShapeType="1"/>
          </p:cNvSpPr>
          <p:nvPr/>
        </p:nvSpPr>
        <p:spPr bwMode="auto">
          <a:xfrm flipV="1">
            <a:off x="3429000" y="2971800"/>
            <a:ext cx="1295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0" name="Line 9"/>
          <p:cNvSpPr>
            <a:spLocks noChangeShapeType="1"/>
          </p:cNvSpPr>
          <p:nvPr/>
        </p:nvSpPr>
        <p:spPr bwMode="auto">
          <a:xfrm>
            <a:off x="3276600" y="4114800"/>
            <a:ext cx="1676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81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Network</a:t>
            </a:r>
          </a:p>
        </p:txBody>
      </p:sp>
      <p:graphicFrame>
        <p:nvGraphicFramePr>
          <p:cNvPr id="7182" name="Object 11"/>
          <p:cNvGraphicFramePr>
            <a:graphicFrameLocks noChangeAspect="1"/>
          </p:cNvGraphicFramePr>
          <p:nvPr/>
        </p:nvGraphicFramePr>
        <p:xfrm>
          <a:off x="6781800" y="2211388"/>
          <a:ext cx="533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VISIO" r:id="rId4" imgW="389495" imgH="389495" progId="Visio.Drawing.6">
                  <p:embed/>
                </p:oleObj>
              </mc:Choice>
              <mc:Fallback>
                <p:oleObj name="VISIO" r:id="rId4" imgW="389495" imgH="389495" progId="Visio.Drawing.6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0" y="2211388"/>
                        <a:ext cx="5334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3" name="Object 12"/>
          <p:cNvGraphicFramePr>
            <a:graphicFrameLocks noChangeAspect="1"/>
          </p:cNvGraphicFramePr>
          <p:nvPr/>
        </p:nvGraphicFramePr>
        <p:xfrm>
          <a:off x="1905000" y="2211388"/>
          <a:ext cx="533400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VISIO" r:id="rId6" imgW="389495" imgH="389495" progId="Visio.Drawing.6">
                  <p:embed/>
                </p:oleObj>
              </mc:Choice>
              <mc:Fallback>
                <p:oleObj name="VISIO" r:id="rId6" imgW="389495" imgH="389495" progId="Visio.Drawing.6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211388"/>
                        <a:ext cx="533400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4" name="Picture 13" descr="FILSERV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267200"/>
            <a:ext cx="704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5" name="Picture 14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429000"/>
            <a:ext cx="9064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6" name="Picture 15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72000"/>
            <a:ext cx="9064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7" name="Picture 16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9064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8" name="Picture 17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90800"/>
            <a:ext cx="9064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9" name="Picture 18" descr="LAPTOP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72000"/>
            <a:ext cx="11096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0" name="Picture 19" descr="FILSERV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905000"/>
            <a:ext cx="7048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91" name="Line 20"/>
          <p:cNvSpPr>
            <a:spLocks noChangeShapeType="1"/>
          </p:cNvSpPr>
          <p:nvPr/>
        </p:nvSpPr>
        <p:spPr bwMode="auto">
          <a:xfrm>
            <a:off x="1524000" y="3352800"/>
            <a:ext cx="11430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2" name="Line 21"/>
          <p:cNvSpPr>
            <a:spLocks noChangeShapeType="1"/>
          </p:cNvSpPr>
          <p:nvPr/>
        </p:nvSpPr>
        <p:spPr bwMode="auto">
          <a:xfrm flipV="1">
            <a:off x="1676400" y="4038600"/>
            <a:ext cx="9906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3" name="Line 22"/>
          <p:cNvSpPr>
            <a:spLocks noChangeShapeType="1"/>
          </p:cNvSpPr>
          <p:nvPr/>
        </p:nvSpPr>
        <p:spPr bwMode="auto">
          <a:xfrm flipV="1">
            <a:off x="5334000" y="40386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4" name="Line 23"/>
          <p:cNvSpPr>
            <a:spLocks noChangeShapeType="1"/>
          </p:cNvSpPr>
          <p:nvPr/>
        </p:nvSpPr>
        <p:spPr bwMode="auto">
          <a:xfrm>
            <a:off x="2438400" y="2819400"/>
            <a:ext cx="838200" cy="3048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5" name="Line 24"/>
          <p:cNvSpPr>
            <a:spLocks noChangeShapeType="1"/>
          </p:cNvSpPr>
          <p:nvPr/>
        </p:nvSpPr>
        <p:spPr bwMode="auto">
          <a:xfrm flipV="1">
            <a:off x="3276600" y="2057400"/>
            <a:ext cx="1676400" cy="10668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6" name="Line 25"/>
          <p:cNvSpPr>
            <a:spLocks noChangeShapeType="1"/>
          </p:cNvSpPr>
          <p:nvPr/>
        </p:nvSpPr>
        <p:spPr bwMode="auto">
          <a:xfrm>
            <a:off x="4953000" y="2057400"/>
            <a:ext cx="914400" cy="60960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7" name="Line 26"/>
          <p:cNvSpPr>
            <a:spLocks noChangeShapeType="1"/>
          </p:cNvSpPr>
          <p:nvPr/>
        </p:nvSpPr>
        <p:spPr bwMode="auto">
          <a:xfrm>
            <a:off x="5867400" y="2667000"/>
            <a:ext cx="6858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98" name="Text Box 27"/>
          <p:cNvSpPr txBox="1">
            <a:spLocks noChangeArrowheads="1"/>
          </p:cNvSpPr>
          <p:nvPr/>
        </p:nvSpPr>
        <p:spPr bwMode="auto">
          <a:xfrm>
            <a:off x="1524000" y="1812925"/>
            <a:ext cx="1428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Application</a:t>
            </a:r>
          </a:p>
        </p:txBody>
      </p:sp>
      <p:sp>
        <p:nvSpPr>
          <p:cNvPr id="7199" name="Text Box 28"/>
          <p:cNvSpPr txBox="1">
            <a:spLocks noChangeArrowheads="1"/>
          </p:cNvSpPr>
          <p:nvPr/>
        </p:nvSpPr>
        <p:spPr bwMode="auto">
          <a:xfrm>
            <a:off x="6267450" y="1828800"/>
            <a:ext cx="1428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Application</a:t>
            </a:r>
          </a:p>
        </p:txBody>
      </p:sp>
      <p:pic>
        <p:nvPicPr>
          <p:cNvPr id="7200" name="Picture 29" descr="MACPOWR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86000"/>
            <a:ext cx="129063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1" name="Text Box 30"/>
          <p:cNvSpPr txBox="1">
            <a:spLocks noChangeArrowheads="1"/>
          </p:cNvSpPr>
          <p:nvPr/>
        </p:nvSpPr>
        <p:spPr bwMode="auto">
          <a:xfrm>
            <a:off x="533400" y="3641725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Client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Station</a:t>
            </a:r>
          </a:p>
        </p:txBody>
      </p:sp>
      <p:sp>
        <p:nvSpPr>
          <p:cNvPr id="7202" name="Text Box 31"/>
          <p:cNvSpPr txBox="1">
            <a:spLocks noChangeArrowheads="1"/>
          </p:cNvSpPr>
          <p:nvPr/>
        </p:nvSpPr>
        <p:spPr bwMode="auto">
          <a:xfrm>
            <a:off x="7543800" y="3124200"/>
            <a:ext cx="9747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Server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Station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38400" y="5638800"/>
            <a:ext cx="2778133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dirty="0">
                <a:hlinkClick r:id="rId11"/>
              </a:rPr>
              <a:t>Warriors of the Net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9219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D26E21-3B7E-4C0C-9C16-E12148927CD4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 smtClean="0"/>
          </a:p>
        </p:txBody>
      </p:sp>
      <p:sp>
        <p:nvSpPr>
          <p:cNvPr id="9221" name="Line 2"/>
          <p:cNvSpPr>
            <a:spLocks noChangeShapeType="1"/>
          </p:cNvSpPr>
          <p:nvPr/>
        </p:nvSpPr>
        <p:spPr bwMode="auto">
          <a:xfrm>
            <a:off x="1676400" y="5486400"/>
            <a:ext cx="510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22" name="Line 3"/>
          <p:cNvSpPr>
            <a:spLocks noChangeShapeType="1"/>
          </p:cNvSpPr>
          <p:nvPr/>
        </p:nvSpPr>
        <p:spPr bwMode="auto">
          <a:xfrm>
            <a:off x="6934200" y="3886200"/>
            <a:ext cx="0" cy="1524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23" name="Line 4"/>
          <p:cNvSpPr>
            <a:spLocks noChangeShapeType="1"/>
          </p:cNvSpPr>
          <p:nvPr/>
        </p:nvSpPr>
        <p:spPr bwMode="auto">
          <a:xfrm>
            <a:off x="1752600" y="3886200"/>
            <a:ext cx="5105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2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en-US" altLang="en-US" smtClean="0">
                <a:hlinkClick r:id="rId3"/>
              </a:rPr>
              <a:t>Internet</a:t>
            </a:r>
            <a:endParaRPr lang="en-US" altLang="en-US" smtClean="0"/>
          </a:p>
        </p:txBody>
      </p:sp>
      <p:sp>
        <p:nvSpPr>
          <p:cNvPr id="9225" name="Text Box 6"/>
          <p:cNvSpPr txBox="1">
            <a:spLocks noChangeArrowheads="1"/>
          </p:cNvSpPr>
          <p:nvPr/>
        </p:nvSpPr>
        <p:spPr bwMode="auto">
          <a:xfrm>
            <a:off x="762000" y="1600200"/>
            <a:ext cx="73152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A Network of Networks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Interconnected by </a:t>
            </a:r>
            <a:r>
              <a:rPr lang="en-US" altLang="en-US" sz="2400" dirty="0">
                <a:latin typeface="Arial" panose="020B0604020202020204" pitchFamily="34" charset="0"/>
                <a:hlinkClick r:id="rId4"/>
              </a:rPr>
              <a:t>Routers</a:t>
            </a: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9226" name="Rectangle 7"/>
          <p:cNvSpPr>
            <a:spLocks noChangeArrowheads="1"/>
          </p:cNvSpPr>
          <p:nvPr/>
        </p:nvSpPr>
        <p:spPr bwMode="auto">
          <a:xfrm>
            <a:off x="838200" y="3352800"/>
            <a:ext cx="7086600" cy="990600"/>
          </a:xfrm>
          <a:prstGeom prst="rect">
            <a:avLst/>
          </a:prstGeom>
          <a:gradFill rotWithShape="1">
            <a:gsLst>
              <a:gs pos="0">
                <a:srgbClr val="CCFFCC">
                  <a:alpha val="25000"/>
                </a:srgbClr>
              </a:gs>
              <a:gs pos="100000">
                <a:srgbClr val="5E765E">
                  <a:alpha val="25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7" name="Rectangle 8"/>
          <p:cNvSpPr>
            <a:spLocks noChangeArrowheads="1"/>
          </p:cNvSpPr>
          <p:nvPr/>
        </p:nvSpPr>
        <p:spPr bwMode="auto">
          <a:xfrm>
            <a:off x="838200" y="4953000"/>
            <a:ext cx="7086600" cy="1066800"/>
          </a:xfrm>
          <a:prstGeom prst="rect">
            <a:avLst/>
          </a:prstGeom>
          <a:gradFill rotWithShape="1">
            <a:gsLst>
              <a:gs pos="0">
                <a:srgbClr val="CCFFCC">
                  <a:alpha val="25000"/>
                </a:srgbClr>
              </a:gs>
              <a:gs pos="100000">
                <a:srgbClr val="5E765E">
                  <a:alpha val="25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9228" name="Rectangle 9"/>
          <p:cNvSpPr>
            <a:spLocks noChangeArrowheads="1"/>
          </p:cNvSpPr>
          <p:nvPr/>
        </p:nvSpPr>
        <p:spPr bwMode="auto">
          <a:xfrm>
            <a:off x="6248400" y="3200400"/>
            <a:ext cx="1371600" cy="2971800"/>
          </a:xfrm>
          <a:prstGeom prst="rect">
            <a:avLst/>
          </a:prstGeom>
          <a:gradFill rotWithShape="1">
            <a:gsLst>
              <a:gs pos="0">
                <a:srgbClr val="CCECFF">
                  <a:alpha val="25000"/>
                </a:srgbClr>
              </a:gs>
              <a:gs pos="100000">
                <a:srgbClr val="5E6D76">
                  <a:alpha val="25000"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pic>
        <p:nvPicPr>
          <p:cNvPr id="9229" name="Picture 10" descr="FILSERV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5029200"/>
            <a:ext cx="5286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1" descr="MACPOWR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429000"/>
            <a:ext cx="7620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2" descr="UPSSYS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6475"/>
            <a:ext cx="711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3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446463"/>
            <a:ext cx="99060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4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46463"/>
            <a:ext cx="99060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15" descr="UPSSYS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5176838"/>
            <a:ext cx="7112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16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5076825"/>
            <a:ext cx="9906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6" name="Picture 17" descr="DSU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76825"/>
            <a:ext cx="990600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7" name="Text Box 18"/>
          <p:cNvSpPr txBox="1">
            <a:spLocks noChangeArrowheads="1"/>
          </p:cNvSpPr>
          <p:nvPr/>
        </p:nvSpPr>
        <p:spPr bwMode="auto">
          <a:xfrm>
            <a:off x="746125" y="2906713"/>
            <a:ext cx="1355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Network X</a:t>
            </a:r>
          </a:p>
        </p:txBody>
      </p:sp>
      <p:sp>
        <p:nvSpPr>
          <p:cNvPr id="9238" name="Text Box 19"/>
          <p:cNvSpPr txBox="1">
            <a:spLocks noChangeArrowheads="1"/>
          </p:cNvSpPr>
          <p:nvPr/>
        </p:nvSpPr>
        <p:spPr bwMode="auto">
          <a:xfrm>
            <a:off x="746125" y="4572000"/>
            <a:ext cx="1341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Network Z</a:t>
            </a:r>
          </a:p>
        </p:txBody>
      </p:sp>
      <p:sp>
        <p:nvSpPr>
          <p:cNvPr id="9239" name="Text Box 20"/>
          <p:cNvSpPr txBox="1">
            <a:spLocks noChangeArrowheads="1"/>
          </p:cNvSpPr>
          <p:nvPr/>
        </p:nvSpPr>
        <p:spPr bwMode="auto">
          <a:xfrm>
            <a:off x="6248400" y="2803525"/>
            <a:ext cx="1355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Network Y</a:t>
            </a:r>
          </a:p>
        </p:txBody>
      </p:sp>
      <p:sp>
        <p:nvSpPr>
          <p:cNvPr id="9240" name="Text Box 21"/>
          <p:cNvSpPr txBox="1">
            <a:spLocks noChangeArrowheads="1"/>
          </p:cNvSpPr>
          <p:nvPr/>
        </p:nvSpPr>
        <p:spPr bwMode="auto">
          <a:xfrm>
            <a:off x="3505200" y="3413125"/>
            <a:ext cx="120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Switches</a:t>
            </a:r>
          </a:p>
        </p:txBody>
      </p:sp>
      <p:sp>
        <p:nvSpPr>
          <p:cNvPr id="9241" name="Text Box 22"/>
          <p:cNvSpPr txBox="1">
            <a:spLocks noChangeArrowheads="1"/>
          </p:cNvSpPr>
          <p:nvPr/>
        </p:nvSpPr>
        <p:spPr bwMode="auto">
          <a:xfrm>
            <a:off x="6994525" y="4506913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Routers</a:t>
            </a:r>
          </a:p>
        </p:txBody>
      </p:sp>
      <p:sp>
        <p:nvSpPr>
          <p:cNvPr id="9242" name="Text Box 23"/>
          <p:cNvSpPr txBox="1">
            <a:spLocks noChangeArrowheads="1"/>
          </p:cNvSpPr>
          <p:nvPr/>
        </p:nvSpPr>
        <p:spPr bwMode="auto">
          <a:xfrm>
            <a:off x="3505200" y="5029200"/>
            <a:ext cx="120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Switches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72000" y="1524000"/>
            <a:ext cx="4321315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dirty="0">
                <a:hlinkClick r:id="rId9"/>
              </a:rPr>
              <a:t>How Does the Internet Work?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1126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1126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A2F800A-7CD8-4418-B848-36B52F80A3B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 smtClean="0"/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8440738" cy="4648200"/>
          </a:xfrm>
        </p:spPr>
        <p:txBody>
          <a:bodyPr/>
          <a:lstStyle/>
          <a:p>
            <a:pPr eaLnBrk="1" hangingPunct="1"/>
            <a:r>
              <a:rPr lang="en-US" altLang="en-US" sz="2400" dirty="0" smtClean="0"/>
              <a:t>roughly hierarchical</a:t>
            </a:r>
          </a:p>
          <a:p>
            <a:pPr eaLnBrk="1" hangingPunct="1"/>
            <a:r>
              <a:rPr lang="en-US" altLang="en-US" sz="2400" dirty="0" smtClean="0">
                <a:solidFill>
                  <a:srgbClr val="FF0000"/>
                </a:solidFill>
              </a:rPr>
              <a:t>at center: </a:t>
            </a:r>
            <a:r>
              <a:rPr lang="ja-JP" altLang="en-US" sz="2400" dirty="0" smtClean="0">
                <a:solidFill>
                  <a:srgbClr val="FF0000"/>
                </a:solidFill>
              </a:rPr>
              <a:t>“</a:t>
            </a:r>
            <a:r>
              <a:rPr lang="en-US" altLang="ja-JP" sz="2400" dirty="0" smtClean="0">
                <a:solidFill>
                  <a:srgbClr val="FF0000"/>
                </a:solidFill>
              </a:rPr>
              <a:t>tier-1</a:t>
            </a:r>
            <a:r>
              <a:rPr lang="ja-JP" altLang="en-US" sz="2400" dirty="0" smtClean="0">
                <a:solidFill>
                  <a:srgbClr val="FF0000"/>
                </a:solidFill>
              </a:rPr>
              <a:t>”</a:t>
            </a:r>
            <a:r>
              <a:rPr lang="en-US" altLang="ja-JP" sz="2400" dirty="0" smtClean="0">
                <a:solidFill>
                  <a:srgbClr val="FF0000"/>
                </a:solidFill>
              </a:rPr>
              <a:t> ISPs </a:t>
            </a:r>
            <a:r>
              <a:rPr lang="en-US" altLang="ja-JP" sz="2400" dirty="0" smtClean="0"/>
              <a:t>(e.g., Verizon, Sprint, Level 3, AT&amp;T), national/international coverage</a:t>
            </a:r>
          </a:p>
          <a:p>
            <a:pPr lvl="1" eaLnBrk="1" hangingPunct="1"/>
            <a:r>
              <a:rPr lang="en-US" altLang="en-US" dirty="0" smtClean="0"/>
              <a:t>treat each other as equals</a:t>
            </a:r>
          </a:p>
        </p:txBody>
      </p:sp>
      <p:sp>
        <p:nvSpPr>
          <p:cNvPr id="11270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71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1272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20725" y="3781425"/>
            <a:ext cx="4533900" cy="1543050"/>
            <a:chOff x="454" y="2122"/>
            <a:chExt cx="2856" cy="972"/>
          </a:xfrm>
        </p:grpSpPr>
        <p:sp>
          <p:nvSpPr>
            <p:cNvPr id="11285" name="Oval 8"/>
            <p:cNvSpPr>
              <a:spLocks noChangeArrowheads="1"/>
            </p:cNvSpPr>
            <p:nvPr/>
          </p:nvSpPr>
          <p:spPr bwMode="auto">
            <a:xfrm>
              <a:off x="3226" y="2796"/>
              <a:ext cx="84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6" name="Oval 9"/>
            <p:cNvSpPr>
              <a:spLocks noChangeArrowheads="1"/>
            </p:cNvSpPr>
            <p:nvPr/>
          </p:nvSpPr>
          <p:spPr bwMode="auto">
            <a:xfrm>
              <a:off x="2942" y="2500"/>
              <a:ext cx="84" cy="9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7" name="Oval 10"/>
            <p:cNvSpPr>
              <a:spLocks noChangeArrowheads="1"/>
            </p:cNvSpPr>
            <p:nvPr/>
          </p:nvSpPr>
          <p:spPr bwMode="auto">
            <a:xfrm>
              <a:off x="2650" y="2516"/>
              <a:ext cx="84" cy="9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8" name="Oval 11"/>
            <p:cNvSpPr>
              <a:spLocks noChangeArrowheads="1"/>
            </p:cNvSpPr>
            <p:nvPr/>
          </p:nvSpPr>
          <p:spPr bwMode="auto">
            <a:xfrm>
              <a:off x="2354" y="2804"/>
              <a:ext cx="84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9" name="Oval 12"/>
            <p:cNvSpPr>
              <a:spLocks noChangeArrowheads="1"/>
            </p:cNvSpPr>
            <p:nvPr/>
          </p:nvSpPr>
          <p:spPr bwMode="auto">
            <a:xfrm>
              <a:off x="2666" y="3004"/>
              <a:ext cx="84" cy="9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0" name="Oval 13"/>
            <p:cNvSpPr>
              <a:spLocks noChangeArrowheads="1"/>
            </p:cNvSpPr>
            <p:nvPr/>
          </p:nvSpPr>
          <p:spPr bwMode="auto">
            <a:xfrm>
              <a:off x="2990" y="2996"/>
              <a:ext cx="84" cy="9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1" name="Line 14"/>
            <p:cNvSpPr>
              <a:spLocks noChangeShapeType="1"/>
            </p:cNvSpPr>
            <p:nvPr/>
          </p:nvSpPr>
          <p:spPr bwMode="auto">
            <a:xfrm flipV="1">
              <a:off x="2752" y="3040"/>
              <a:ext cx="240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2" name="Line 15"/>
            <p:cNvSpPr>
              <a:spLocks noChangeShapeType="1"/>
            </p:cNvSpPr>
            <p:nvPr/>
          </p:nvSpPr>
          <p:spPr bwMode="auto">
            <a:xfrm>
              <a:off x="3010" y="2572"/>
              <a:ext cx="232" cy="23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3" name="Line 16"/>
            <p:cNvSpPr>
              <a:spLocks noChangeShapeType="1"/>
            </p:cNvSpPr>
            <p:nvPr/>
          </p:nvSpPr>
          <p:spPr bwMode="auto">
            <a:xfrm flipV="1">
              <a:off x="2416" y="2592"/>
              <a:ext cx="248" cy="2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94" name="Text Box 17"/>
            <p:cNvSpPr txBox="1">
              <a:spLocks noChangeArrowheads="1"/>
            </p:cNvSpPr>
            <p:nvPr/>
          </p:nvSpPr>
          <p:spPr bwMode="auto">
            <a:xfrm>
              <a:off x="454" y="2122"/>
              <a:ext cx="987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Tier-1 providers interconnect (peer) privately</a:t>
              </a:r>
            </a:p>
          </p:txBody>
        </p:sp>
        <p:sp>
          <p:nvSpPr>
            <p:cNvPr id="11295" name="Line 18"/>
            <p:cNvSpPr>
              <a:spLocks noChangeShapeType="1"/>
            </p:cNvSpPr>
            <p:nvPr/>
          </p:nvSpPr>
          <p:spPr bwMode="auto">
            <a:xfrm>
              <a:off x="992" y="2224"/>
              <a:ext cx="147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876675" y="3286125"/>
            <a:ext cx="5267325" cy="1616075"/>
            <a:chOff x="2442" y="1810"/>
            <a:chExt cx="3318" cy="1018"/>
          </a:xfrm>
        </p:grpSpPr>
        <p:grpSp>
          <p:nvGrpSpPr>
            <p:cNvPr id="11277" name="Group 20"/>
            <p:cNvGrpSpPr>
              <a:grpSpLocks/>
            </p:cNvGrpSpPr>
            <p:nvPr/>
          </p:nvGrpSpPr>
          <p:grpSpPr bwMode="auto">
            <a:xfrm>
              <a:off x="3572" y="2372"/>
              <a:ext cx="453" cy="250"/>
              <a:chOff x="3740" y="1244"/>
              <a:chExt cx="453" cy="250"/>
            </a:xfrm>
          </p:grpSpPr>
          <p:sp>
            <p:nvSpPr>
              <p:cNvPr id="11283" name="Rectangle 21"/>
              <p:cNvSpPr>
                <a:spLocks noChangeArrowheads="1"/>
              </p:cNvSpPr>
              <p:nvPr/>
            </p:nvSpPr>
            <p:spPr bwMode="auto">
              <a:xfrm>
                <a:off x="3755" y="1248"/>
                <a:ext cx="438" cy="19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284" name="Text Box 22"/>
              <p:cNvSpPr txBox="1">
                <a:spLocks noChangeArrowheads="1"/>
              </p:cNvSpPr>
              <p:nvPr/>
            </p:nvSpPr>
            <p:spPr bwMode="auto">
              <a:xfrm>
                <a:off x="3740" y="1244"/>
                <a:ext cx="44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2000">
                    <a:solidFill>
                      <a:schemeClr val="bg1"/>
                    </a:solidFill>
                    <a:latin typeface="Comic Sans MS" panose="030F0702030302020204" pitchFamily="66" charset="0"/>
                  </a:rPr>
                  <a:t>NAP</a:t>
                </a:r>
                <a:endParaRPr lang="en-US" altLang="en-US" sz="20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1278" name="Line 23"/>
            <p:cNvSpPr>
              <a:spLocks noChangeShapeType="1"/>
            </p:cNvSpPr>
            <p:nvPr/>
          </p:nvSpPr>
          <p:spPr bwMode="auto">
            <a:xfrm flipH="1">
              <a:off x="3290" y="2540"/>
              <a:ext cx="316" cy="2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9" name="Line 24"/>
            <p:cNvSpPr>
              <a:spLocks noChangeShapeType="1"/>
            </p:cNvSpPr>
            <p:nvPr/>
          </p:nvSpPr>
          <p:spPr bwMode="auto">
            <a:xfrm flipH="1">
              <a:off x="3018" y="2488"/>
              <a:ext cx="568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0" name="Line 25"/>
            <p:cNvSpPr>
              <a:spLocks noChangeShapeType="1"/>
            </p:cNvSpPr>
            <p:nvPr/>
          </p:nvSpPr>
          <p:spPr bwMode="auto">
            <a:xfrm flipH="1">
              <a:off x="2442" y="2524"/>
              <a:ext cx="1144" cy="30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1" name="Text Box 26"/>
            <p:cNvSpPr txBox="1">
              <a:spLocks noChangeArrowheads="1"/>
            </p:cNvSpPr>
            <p:nvPr/>
          </p:nvSpPr>
          <p:spPr bwMode="auto">
            <a:xfrm>
              <a:off x="4371" y="1810"/>
              <a:ext cx="1389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mic Sans MS" panose="030F0702030302020204" pitchFamily="66" charset="0"/>
                </a:rPr>
                <a:t>Tier-1 providers also interconnect at public network access points (NAPs)</a:t>
              </a:r>
            </a:p>
          </p:txBody>
        </p:sp>
        <p:sp>
          <p:nvSpPr>
            <p:cNvPr id="11282" name="Line 27"/>
            <p:cNvSpPr>
              <a:spLocks noChangeShapeType="1"/>
            </p:cNvSpPr>
            <p:nvPr/>
          </p:nvSpPr>
          <p:spPr bwMode="auto">
            <a:xfrm flipH="1">
              <a:off x="4008" y="1952"/>
              <a:ext cx="400" cy="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5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Internet: </a:t>
            </a:r>
            <a:r>
              <a:rPr lang="en-US" altLang="en-US" sz="4000" smtClean="0"/>
              <a:t>network of networks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0" y="6096000"/>
            <a:ext cx="4648200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2000" dirty="0">
                <a:hlinkClick r:id="rId3"/>
              </a:rPr>
              <a:t>http://www.internetexchangemap.com/</a:t>
            </a:r>
            <a:endParaRPr lang="en-US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13315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smtClean="0"/>
              <a:t>CISC 250 Class Notes</a:t>
            </a:r>
          </a:p>
        </p:txBody>
      </p:sp>
      <p:sp>
        <p:nvSpPr>
          <p:cNvPr id="1331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08854F6-6C9A-4D35-963D-0D9E05E76392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 smtClean="0"/>
          </a:p>
        </p:txBody>
      </p:sp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Tier-1 ISP: e.g., Sprint</a:t>
            </a:r>
          </a:p>
        </p:txBody>
      </p:sp>
      <p:sp>
        <p:nvSpPr>
          <p:cNvPr id="13318" name="Text Box 3"/>
          <p:cNvSpPr txBox="1">
            <a:spLocks noChangeArrowheads="1"/>
          </p:cNvSpPr>
          <p:nvPr/>
        </p:nvSpPr>
        <p:spPr bwMode="auto">
          <a:xfrm>
            <a:off x="695325" y="1435100"/>
            <a:ext cx="427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Sprint US backbone network</a:t>
            </a:r>
            <a:endParaRPr lang="en-US" altLang="en-US" sz="2400">
              <a:latin typeface="Times New Roman" panose="02020603050405020304" pitchFamily="18" charset="0"/>
            </a:endParaRPr>
          </a:p>
        </p:txBody>
      </p:sp>
      <p:grpSp>
        <p:nvGrpSpPr>
          <p:cNvPr id="13319" name="Group 4"/>
          <p:cNvGrpSpPr>
            <a:grpSpLocks/>
          </p:cNvGrpSpPr>
          <p:nvPr/>
        </p:nvGrpSpPr>
        <p:grpSpPr bwMode="auto">
          <a:xfrm>
            <a:off x="609600" y="2474913"/>
            <a:ext cx="7842250" cy="4216400"/>
            <a:chOff x="0" y="1030"/>
            <a:chExt cx="5760" cy="3290"/>
          </a:xfrm>
        </p:grpSpPr>
        <p:pic>
          <p:nvPicPr>
            <p:cNvPr id="13438" name="Picture 5" descr="Us09l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36"/>
              <a:ext cx="5760" cy="3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3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026" b="43443"/>
            <a:stretch>
              <a:fillRect/>
            </a:stretch>
          </p:blipFill>
          <p:spPr bwMode="auto">
            <a:xfrm>
              <a:off x="128" y="3936"/>
              <a:ext cx="1213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440" name="Group 7"/>
            <p:cNvGrpSpPr>
              <a:grpSpLocks/>
            </p:cNvGrpSpPr>
            <p:nvPr/>
          </p:nvGrpSpPr>
          <p:grpSpPr bwMode="auto">
            <a:xfrm>
              <a:off x="236" y="1030"/>
              <a:ext cx="4756" cy="2999"/>
              <a:chOff x="236" y="1030"/>
              <a:chExt cx="4756" cy="2999"/>
            </a:xfrm>
          </p:grpSpPr>
          <p:sp>
            <p:nvSpPr>
              <p:cNvPr id="13476" name="Arc 8"/>
              <p:cNvSpPr>
                <a:spLocks/>
              </p:cNvSpPr>
              <p:nvPr/>
            </p:nvSpPr>
            <p:spPr bwMode="auto">
              <a:xfrm rot="10800000" flipV="1">
                <a:off x="4141" y="2572"/>
                <a:ext cx="581" cy="666"/>
              </a:xfrm>
              <a:custGeom>
                <a:avLst/>
                <a:gdLst>
                  <a:gd name="T0" fmla="*/ 0 w 24885"/>
                  <a:gd name="T1" fmla="*/ 0 h 21600"/>
                  <a:gd name="T2" fmla="*/ 0 w 24885"/>
                  <a:gd name="T3" fmla="*/ 0 h 21600"/>
                  <a:gd name="T4" fmla="*/ 0 w 24885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4885"/>
                  <a:gd name="T10" fmla="*/ 0 h 21600"/>
                  <a:gd name="T11" fmla="*/ 24885 w 24885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885" h="21600" fill="none" extrusionOk="0">
                    <a:moveTo>
                      <a:pt x="0" y="251"/>
                    </a:moveTo>
                    <a:cubicBezTo>
                      <a:pt x="1087" y="83"/>
                      <a:pt x="2185" y="-1"/>
                      <a:pt x="3285" y="0"/>
                    </a:cubicBezTo>
                    <a:cubicBezTo>
                      <a:pt x="15214" y="0"/>
                      <a:pt x="24885" y="9670"/>
                      <a:pt x="24885" y="21600"/>
                    </a:cubicBezTo>
                  </a:path>
                  <a:path w="24885" h="21600" stroke="0" extrusionOk="0">
                    <a:moveTo>
                      <a:pt x="0" y="251"/>
                    </a:moveTo>
                    <a:cubicBezTo>
                      <a:pt x="1087" y="83"/>
                      <a:pt x="2185" y="-1"/>
                      <a:pt x="3285" y="0"/>
                    </a:cubicBezTo>
                    <a:cubicBezTo>
                      <a:pt x="15214" y="0"/>
                      <a:pt x="24885" y="9670"/>
                      <a:pt x="24885" y="21600"/>
                    </a:cubicBezTo>
                    <a:lnTo>
                      <a:pt x="3285" y="21600"/>
                    </a:lnTo>
                    <a:lnTo>
                      <a:pt x="0" y="251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77" name="Arc 9"/>
              <p:cNvSpPr>
                <a:spLocks/>
              </p:cNvSpPr>
              <p:nvPr/>
            </p:nvSpPr>
            <p:spPr bwMode="auto">
              <a:xfrm rot="16200000" flipV="1">
                <a:off x="3339" y="2899"/>
                <a:ext cx="582" cy="1677"/>
              </a:xfrm>
              <a:custGeom>
                <a:avLst/>
                <a:gdLst>
                  <a:gd name="T0" fmla="*/ 0 w 21600"/>
                  <a:gd name="T1" fmla="*/ 0 h 20808"/>
                  <a:gd name="T2" fmla="*/ 0 w 21600"/>
                  <a:gd name="T3" fmla="*/ 0 h 20808"/>
                  <a:gd name="T4" fmla="*/ 0 w 21600"/>
                  <a:gd name="T5" fmla="*/ 0 h 2080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808"/>
                  <a:gd name="T11" fmla="*/ 21600 w 21600"/>
                  <a:gd name="T12" fmla="*/ 20808 h 2080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808" fill="none" extrusionOk="0">
                    <a:moveTo>
                      <a:pt x="5796" y="0"/>
                    </a:moveTo>
                    <a:cubicBezTo>
                      <a:pt x="15137" y="2602"/>
                      <a:pt x="21600" y="11111"/>
                      <a:pt x="21600" y="20808"/>
                    </a:cubicBezTo>
                  </a:path>
                  <a:path w="21600" h="20808" stroke="0" extrusionOk="0">
                    <a:moveTo>
                      <a:pt x="5796" y="0"/>
                    </a:moveTo>
                    <a:cubicBezTo>
                      <a:pt x="15137" y="2602"/>
                      <a:pt x="21600" y="11111"/>
                      <a:pt x="21600" y="20808"/>
                    </a:cubicBezTo>
                    <a:lnTo>
                      <a:pt x="0" y="20808"/>
                    </a:lnTo>
                    <a:lnTo>
                      <a:pt x="5796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78" name="Freeform 10"/>
              <p:cNvSpPr>
                <a:spLocks/>
              </p:cNvSpPr>
              <p:nvPr/>
            </p:nvSpPr>
            <p:spPr bwMode="auto">
              <a:xfrm>
                <a:off x="2782" y="2327"/>
                <a:ext cx="2063" cy="1119"/>
              </a:xfrm>
              <a:custGeom>
                <a:avLst/>
                <a:gdLst>
                  <a:gd name="T0" fmla="*/ 0 w 2063"/>
                  <a:gd name="T1" fmla="*/ 1119 h 1119"/>
                  <a:gd name="T2" fmla="*/ 1281 w 2063"/>
                  <a:gd name="T3" fmla="*/ 364 h 1119"/>
                  <a:gd name="T4" fmla="*/ 1418 w 2063"/>
                  <a:gd name="T5" fmla="*/ 273 h 1119"/>
                  <a:gd name="T6" fmla="*/ 1590 w 2063"/>
                  <a:gd name="T7" fmla="*/ 191 h 1119"/>
                  <a:gd name="T8" fmla="*/ 1708 w 2063"/>
                  <a:gd name="T9" fmla="*/ 110 h 1119"/>
                  <a:gd name="T10" fmla="*/ 1827 w 2063"/>
                  <a:gd name="T11" fmla="*/ 64 h 1119"/>
                  <a:gd name="T12" fmla="*/ 1954 w 2063"/>
                  <a:gd name="T13" fmla="*/ 19 h 1119"/>
                  <a:gd name="T14" fmla="*/ 2063 w 2063"/>
                  <a:gd name="T15" fmla="*/ 0 h 11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63"/>
                  <a:gd name="T25" fmla="*/ 0 h 1119"/>
                  <a:gd name="T26" fmla="*/ 2063 w 2063"/>
                  <a:gd name="T27" fmla="*/ 1119 h 11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63" h="1119">
                    <a:moveTo>
                      <a:pt x="0" y="1119"/>
                    </a:moveTo>
                    <a:lnTo>
                      <a:pt x="1281" y="364"/>
                    </a:lnTo>
                    <a:lnTo>
                      <a:pt x="1418" y="273"/>
                    </a:lnTo>
                    <a:lnTo>
                      <a:pt x="1590" y="191"/>
                    </a:lnTo>
                    <a:lnTo>
                      <a:pt x="1708" y="110"/>
                    </a:lnTo>
                    <a:lnTo>
                      <a:pt x="1827" y="64"/>
                    </a:lnTo>
                    <a:lnTo>
                      <a:pt x="1954" y="19"/>
                    </a:lnTo>
                    <a:lnTo>
                      <a:pt x="2063" y="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79" name="Line 11"/>
              <p:cNvSpPr>
                <a:spLocks noChangeShapeType="1"/>
              </p:cNvSpPr>
              <p:nvPr/>
            </p:nvSpPr>
            <p:spPr bwMode="auto">
              <a:xfrm flipH="1">
                <a:off x="2833" y="2734"/>
                <a:ext cx="263" cy="709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0" name="Freeform 12"/>
              <p:cNvSpPr>
                <a:spLocks/>
              </p:cNvSpPr>
              <p:nvPr/>
            </p:nvSpPr>
            <p:spPr bwMode="auto">
              <a:xfrm>
                <a:off x="3672" y="2294"/>
                <a:ext cx="1191" cy="45"/>
              </a:xfrm>
              <a:custGeom>
                <a:avLst/>
                <a:gdLst>
                  <a:gd name="T0" fmla="*/ 0 w 1191"/>
                  <a:gd name="T1" fmla="*/ 0 h 45"/>
                  <a:gd name="T2" fmla="*/ 400 w 1191"/>
                  <a:gd name="T3" fmla="*/ 27 h 45"/>
                  <a:gd name="T4" fmla="*/ 573 w 1191"/>
                  <a:gd name="T5" fmla="*/ 36 h 45"/>
                  <a:gd name="T6" fmla="*/ 891 w 1191"/>
                  <a:gd name="T7" fmla="*/ 18 h 45"/>
                  <a:gd name="T8" fmla="*/ 1191 w 1191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1"/>
                  <a:gd name="T16" fmla="*/ 0 h 45"/>
                  <a:gd name="T17" fmla="*/ 1191 w 1191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1" h="45">
                    <a:moveTo>
                      <a:pt x="0" y="0"/>
                    </a:moveTo>
                    <a:lnTo>
                      <a:pt x="400" y="27"/>
                    </a:lnTo>
                    <a:lnTo>
                      <a:pt x="573" y="36"/>
                    </a:lnTo>
                    <a:lnTo>
                      <a:pt x="891" y="18"/>
                    </a:lnTo>
                    <a:lnTo>
                      <a:pt x="1191" y="45"/>
                    </a:lnTo>
                  </a:path>
                </a:pathLst>
              </a:custGeom>
              <a:noFill/>
              <a:ln w="38100">
                <a:solidFill>
                  <a:srgbClr val="99009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1" name="Arc 13"/>
              <p:cNvSpPr>
                <a:spLocks/>
              </p:cNvSpPr>
              <p:nvPr/>
            </p:nvSpPr>
            <p:spPr bwMode="auto">
              <a:xfrm flipH="1">
                <a:off x="846" y="1030"/>
                <a:ext cx="2270" cy="2386"/>
              </a:xfrm>
              <a:custGeom>
                <a:avLst/>
                <a:gdLst>
                  <a:gd name="T0" fmla="*/ 0 w 21512"/>
                  <a:gd name="T1" fmla="*/ 0 h 21390"/>
                  <a:gd name="T2" fmla="*/ 0 w 21512"/>
                  <a:gd name="T3" fmla="*/ 0 h 21390"/>
                  <a:gd name="T4" fmla="*/ 0 w 21512"/>
                  <a:gd name="T5" fmla="*/ 0 h 21390"/>
                  <a:gd name="T6" fmla="*/ 0 60000 65536"/>
                  <a:gd name="T7" fmla="*/ 0 60000 65536"/>
                  <a:gd name="T8" fmla="*/ 0 60000 65536"/>
                  <a:gd name="T9" fmla="*/ 0 w 21512"/>
                  <a:gd name="T10" fmla="*/ 0 h 21390"/>
                  <a:gd name="T11" fmla="*/ 21512 w 21512"/>
                  <a:gd name="T12" fmla="*/ 21390 h 213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12" h="21390" fill="none" extrusionOk="0">
                    <a:moveTo>
                      <a:pt x="21511" y="1948"/>
                    </a:moveTo>
                    <a:cubicBezTo>
                      <a:pt x="20606" y="11940"/>
                      <a:pt x="12941" y="19993"/>
                      <a:pt x="3006" y="21389"/>
                    </a:cubicBezTo>
                  </a:path>
                  <a:path w="21512" h="21390" stroke="0" extrusionOk="0">
                    <a:moveTo>
                      <a:pt x="21511" y="1948"/>
                    </a:moveTo>
                    <a:cubicBezTo>
                      <a:pt x="20606" y="11940"/>
                      <a:pt x="12941" y="19993"/>
                      <a:pt x="3006" y="21389"/>
                    </a:cubicBezTo>
                    <a:lnTo>
                      <a:pt x="0" y="0"/>
                    </a:lnTo>
                    <a:lnTo>
                      <a:pt x="21511" y="1948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2" name="Arc 14"/>
              <p:cNvSpPr>
                <a:spLocks/>
              </p:cNvSpPr>
              <p:nvPr/>
            </p:nvSpPr>
            <p:spPr bwMode="auto">
              <a:xfrm flipH="1">
                <a:off x="236" y="1242"/>
                <a:ext cx="627" cy="1759"/>
              </a:xfrm>
              <a:custGeom>
                <a:avLst/>
                <a:gdLst>
                  <a:gd name="T0" fmla="*/ 0 w 21600"/>
                  <a:gd name="T1" fmla="*/ 0 h 42952"/>
                  <a:gd name="T2" fmla="*/ 0 w 21600"/>
                  <a:gd name="T3" fmla="*/ 0 h 42952"/>
                  <a:gd name="T4" fmla="*/ 0 w 21600"/>
                  <a:gd name="T5" fmla="*/ 0 h 4295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952"/>
                  <a:gd name="T11" fmla="*/ 21600 w 21600"/>
                  <a:gd name="T12" fmla="*/ 42952 h 429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952" fill="none" extrusionOk="0">
                    <a:moveTo>
                      <a:pt x="1283" y="0"/>
                    </a:moveTo>
                    <a:cubicBezTo>
                      <a:pt x="12694" y="679"/>
                      <a:pt x="21600" y="10131"/>
                      <a:pt x="21600" y="21562"/>
                    </a:cubicBezTo>
                    <a:cubicBezTo>
                      <a:pt x="21600" y="32329"/>
                      <a:pt x="13669" y="41452"/>
                      <a:pt x="3006" y="42951"/>
                    </a:cubicBezTo>
                  </a:path>
                  <a:path w="21600" h="42952" stroke="0" extrusionOk="0">
                    <a:moveTo>
                      <a:pt x="1283" y="0"/>
                    </a:moveTo>
                    <a:cubicBezTo>
                      <a:pt x="12694" y="679"/>
                      <a:pt x="21600" y="10131"/>
                      <a:pt x="21600" y="21562"/>
                    </a:cubicBezTo>
                    <a:cubicBezTo>
                      <a:pt x="21600" y="32329"/>
                      <a:pt x="13669" y="41452"/>
                      <a:pt x="3006" y="42951"/>
                    </a:cubicBezTo>
                    <a:lnTo>
                      <a:pt x="0" y="21562"/>
                    </a:lnTo>
                    <a:lnTo>
                      <a:pt x="1283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3" name="Arc 15"/>
              <p:cNvSpPr>
                <a:spLocks/>
              </p:cNvSpPr>
              <p:nvPr/>
            </p:nvSpPr>
            <p:spPr bwMode="auto">
              <a:xfrm flipH="1">
                <a:off x="441" y="1252"/>
                <a:ext cx="845" cy="1248"/>
              </a:xfrm>
              <a:custGeom>
                <a:avLst/>
                <a:gdLst>
                  <a:gd name="T0" fmla="*/ 0 w 21600"/>
                  <a:gd name="T1" fmla="*/ 0 h 19403"/>
                  <a:gd name="T2" fmla="*/ 0 w 21600"/>
                  <a:gd name="T3" fmla="*/ 0 h 19403"/>
                  <a:gd name="T4" fmla="*/ 0 w 21600"/>
                  <a:gd name="T5" fmla="*/ 0 h 1940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403"/>
                  <a:gd name="T11" fmla="*/ 21600 w 21600"/>
                  <a:gd name="T12" fmla="*/ 19403 h 194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403" fill="none" extrusionOk="0">
                    <a:moveTo>
                      <a:pt x="12640" y="0"/>
                    </a:moveTo>
                    <a:cubicBezTo>
                      <a:pt x="18266" y="4060"/>
                      <a:pt x="21600" y="10576"/>
                      <a:pt x="21600" y="17515"/>
                    </a:cubicBezTo>
                    <a:cubicBezTo>
                      <a:pt x="21600" y="18145"/>
                      <a:pt x="21572" y="18775"/>
                      <a:pt x="21517" y="19403"/>
                    </a:cubicBezTo>
                  </a:path>
                  <a:path w="21600" h="19403" stroke="0" extrusionOk="0">
                    <a:moveTo>
                      <a:pt x="12640" y="0"/>
                    </a:moveTo>
                    <a:cubicBezTo>
                      <a:pt x="18266" y="4060"/>
                      <a:pt x="21600" y="10576"/>
                      <a:pt x="21600" y="17515"/>
                    </a:cubicBezTo>
                    <a:cubicBezTo>
                      <a:pt x="21600" y="18145"/>
                      <a:pt x="21572" y="18775"/>
                      <a:pt x="21517" y="19403"/>
                    </a:cubicBezTo>
                    <a:lnTo>
                      <a:pt x="0" y="17515"/>
                    </a:lnTo>
                    <a:lnTo>
                      <a:pt x="12640" y="0"/>
                    </a:lnTo>
                    <a:close/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4" name="Line 16"/>
              <p:cNvSpPr>
                <a:spLocks noChangeShapeType="1"/>
              </p:cNvSpPr>
              <p:nvPr/>
            </p:nvSpPr>
            <p:spPr bwMode="auto">
              <a:xfrm flipV="1">
                <a:off x="459" y="2391"/>
                <a:ext cx="122" cy="8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5" name="Line 17"/>
              <p:cNvSpPr>
                <a:spLocks noChangeShapeType="1"/>
              </p:cNvSpPr>
              <p:nvPr/>
            </p:nvSpPr>
            <p:spPr bwMode="auto">
              <a:xfrm flipV="1">
                <a:off x="491" y="2435"/>
                <a:ext cx="122" cy="8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6" name="Arc 18"/>
              <p:cNvSpPr>
                <a:spLocks/>
              </p:cNvSpPr>
              <p:nvPr/>
            </p:nvSpPr>
            <p:spPr bwMode="auto">
              <a:xfrm flipH="1">
                <a:off x="492" y="1258"/>
                <a:ext cx="845" cy="1248"/>
              </a:xfrm>
              <a:custGeom>
                <a:avLst/>
                <a:gdLst>
                  <a:gd name="T0" fmla="*/ 0 w 21600"/>
                  <a:gd name="T1" fmla="*/ 0 h 19403"/>
                  <a:gd name="T2" fmla="*/ 0 w 21600"/>
                  <a:gd name="T3" fmla="*/ 0 h 19403"/>
                  <a:gd name="T4" fmla="*/ 0 w 21600"/>
                  <a:gd name="T5" fmla="*/ 0 h 1940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19403"/>
                  <a:gd name="T11" fmla="*/ 21600 w 21600"/>
                  <a:gd name="T12" fmla="*/ 19403 h 1940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19403" fill="none" extrusionOk="0">
                    <a:moveTo>
                      <a:pt x="12640" y="0"/>
                    </a:moveTo>
                    <a:cubicBezTo>
                      <a:pt x="18266" y="4060"/>
                      <a:pt x="21600" y="10576"/>
                      <a:pt x="21600" y="17515"/>
                    </a:cubicBezTo>
                    <a:cubicBezTo>
                      <a:pt x="21600" y="18145"/>
                      <a:pt x="21572" y="18775"/>
                      <a:pt x="21517" y="19403"/>
                    </a:cubicBezTo>
                  </a:path>
                  <a:path w="21600" h="19403" stroke="0" extrusionOk="0">
                    <a:moveTo>
                      <a:pt x="12640" y="0"/>
                    </a:moveTo>
                    <a:cubicBezTo>
                      <a:pt x="18266" y="4060"/>
                      <a:pt x="21600" y="10576"/>
                      <a:pt x="21600" y="17515"/>
                    </a:cubicBezTo>
                    <a:cubicBezTo>
                      <a:pt x="21600" y="18145"/>
                      <a:pt x="21572" y="18775"/>
                      <a:pt x="21517" y="19403"/>
                    </a:cubicBezTo>
                    <a:lnTo>
                      <a:pt x="0" y="17515"/>
                    </a:lnTo>
                    <a:lnTo>
                      <a:pt x="12640" y="0"/>
                    </a:lnTo>
                    <a:close/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7" name="Line 19"/>
              <p:cNvSpPr>
                <a:spLocks noChangeShapeType="1"/>
              </p:cNvSpPr>
              <p:nvPr/>
            </p:nvSpPr>
            <p:spPr bwMode="auto">
              <a:xfrm>
                <a:off x="464" y="2527"/>
                <a:ext cx="318" cy="464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8" name="Line 20"/>
              <p:cNvSpPr>
                <a:spLocks noChangeShapeType="1"/>
              </p:cNvSpPr>
              <p:nvPr/>
            </p:nvSpPr>
            <p:spPr bwMode="auto">
              <a:xfrm flipV="1">
                <a:off x="600" y="1273"/>
                <a:ext cx="227" cy="1109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89" name="Arc 21"/>
              <p:cNvSpPr>
                <a:spLocks/>
              </p:cNvSpPr>
              <p:nvPr/>
            </p:nvSpPr>
            <p:spPr bwMode="auto">
              <a:xfrm flipV="1">
                <a:off x="498" y="2418"/>
                <a:ext cx="4234" cy="528"/>
              </a:xfrm>
              <a:custGeom>
                <a:avLst/>
                <a:gdLst>
                  <a:gd name="T0" fmla="*/ 0 w 42724"/>
                  <a:gd name="T1" fmla="*/ 0 h 21600"/>
                  <a:gd name="T2" fmla="*/ 0 w 42724"/>
                  <a:gd name="T3" fmla="*/ 0 h 21600"/>
                  <a:gd name="T4" fmla="*/ 0 w 4272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2724"/>
                  <a:gd name="T10" fmla="*/ 0 h 21600"/>
                  <a:gd name="T11" fmla="*/ 42724 w 4272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24" h="21600" fill="none" extrusionOk="0">
                    <a:moveTo>
                      <a:pt x="0" y="17242"/>
                    </a:moveTo>
                    <a:cubicBezTo>
                      <a:pt x="2068" y="7203"/>
                      <a:pt x="10906" y="-1"/>
                      <a:pt x="21156" y="0"/>
                    </a:cubicBezTo>
                    <a:cubicBezTo>
                      <a:pt x="32626" y="0"/>
                      <a:pt x="42095" y="8965"/>
                      <a:pt x="42723" y="20418"/>
                    </a:cubicBezTo>
                  </a:path>
                  <a:path w="42724" h="21600" stroke="0" extrusionOk="0">
                    <a:moveTo>
                      <a:pt x="0" y="17242"/>
                    </a:moveTo>
                    <a:cubicBezTo>
                      <a:pt x="2068" y="7203"/>
                      <a:pt x="10906" y="-1"/>
                      <a:pt x="21156" y="0"/>
                    </a:cubicBezTo>
                    <a:cubicBezTo>
                      <a:pt x="32626" y="0"/>
                      <a:pt x="42095" y="8965"/>
                      <a:pt x="42723" y="20418"/>
                    </a:cubicBezTo>
                    <a:lnTo>
                      <a:pt x="21156" y="21600"/>
                    </a:lnTo>
                    <a:lnTo>
                      <a:pt x="0" y="17242"/>
                    </a:lnTo>
                    <a:close/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0" name="Arc 22"/>
              <p:cNvSpPr>
                <a:spLocks/>
              </p:cNvSpPr>
              <p:nvPr/>
            </p:nvSpPr>
            <p:spPr bwMode="auto">
              <a:xfrm flipH="1">
                <a:off x="606" y="2298"/>
                <a:ext cx="2479" cy="1142"/>
              </a:xfrm>
              <a:custGeom>
                <a:avLst/>
                <a:gdLst>
                  <a:gd name="T0" fmla="*/ 0 w 21512"/>
                  <a:gd name="T1" fmla="*/ 0 h 21390"/>
                  <a:gd name="T2" fmla="*/ 0 w 21512"/>
                  <a:gd name="T3" fmla="*/ 0 h 21390"/>
                  <a:gd name="T4" fmla="*/ 0 w 21512"/>
                  <a:gd name="T5" fmla="*/ 0 h 21390"/>
                  <a:gd name="T6" fmla="*/ 0 60000 65536"/>
                  <a:gd name="T7" fmla="*/ 0 60000 65536"/>
                  <a:gd name="T8" fmla="*/ 0 60000 65536"/>
                  <a:gd name="T9" fmla="*/ 0 w 21512"/>
                  <a:gd name="T10" fmla="*/ 0 h 21390"/>
                  <a:gd name="T11" fmla="*/ 21512 w 21512"/>
                  <a:gd name="T12" fmla="*/ 21390 h 2139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512" h="21390" fill="none" extrusionOk="0">
                    <a:moveTo>
                      <a:pt x="21511" y="1948"/>
                    </a:moveTo>
                    <a:cubicBezTo>
                      <a:pt x="20606" y="11940"/>
                      <a:pt x="12941" y="19993"/>
                      <a:pt x="3006" y="21389"/>
                    </a:cubicBezTo>
                  </a:path>
                  <a:path w="21512" h="21390" stroke="0" extrusionOk="0">
                    <a:moveTo>
                      <a:pt x="21511" y="1948"/>
                    </a:moveTo>
                    <a:cubicBezTo>
                      <a:pt x="20606" y="11940"/>
                      <a:pt x="12941" y="19993"/>
                      <a:pt x="3006" y="21389"/>
                    </a:cubicBezTo>
                    <a:lnTo>
                      <a:pt x="0" y="0"/>
                    </a:lnTo>
                    <a:lnTo>
                      <a:pt x="21511" y="1948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1" name="Line 23"/>
              <p:cNvSpPr>
                <a:spLocks noChangeShapeType="1"/>
              </p:cNvSpPr>
              <p:nvPr/>
            </p:nvSpPr>
            <p:spPr bwMode="auto">
              <a:xfrm flipH="1" flipV="1">
                <a:off x="596" y="2414"/>
                <a:ext cx="182" cy="573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2" name="Arc 24"/>
              <p:cNvSpPr>
                <a:spLocks/>
              </p:cNvSpPr>
              <p:nvPr/>
            </p:nvSpPr>
            <p:spPr bwMode="auto">
              <a:xfrm flipV="1">
                <a:off x="618" y="2396"/>
                <a:ext cx="4112" cy="492"/>
              </a:xfrm>
              <a:custGeom>
                <a:avLst/>
                <a:gdLst>
                  <a:gd name="T0" fmla="*/ 0 w 41767"/>
                  <a:gd name="T1" fmla="*/ 0 h 21600"/>
                  <a:gd name="T2" fmla="*/ 0 w 41767"/>
                  <a:gd name="T3" fmla="*/ 0 h 21600"/>
                  <a:gd name="T4" fmla="*/ 0 w 4176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1767"/>
                  <a:gd name="T10" fmla="*/ 0 h 21600"/>
                  <a:gd name="T11" fmla="*/ 41767 w 4176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1767" h="21600" fill="none" extrusionOk="0">
                    <a:moveTo>
                      <a:pt x="0" y="20236"/>
                    </a:moveTo>
                    <a:cubicBezTo>
                      <a:pt x="719" y="8859"/>
                      <a:pt x="10157" y="-1"/>
                      <a:pt x="21557" y="0"/>
                    </a:cubicBezTo>
                    <a:cubicBezTo>
                      <a:pt x="30545" y="0"/>
                      <a:pt x="38594" y="5566"/>
                      <a:pt x="41766" y="13976"/>
                    </a:cubicBezTo>
                  </a:path>
                  <a:path w="41767" h="21600" stroke="0" extrusionOk="0">
                    <a:moveTo>
                      <a:pt x="0" y="20236"/>
                    </a:moveTo>
                    <a:cubicBezTo>
                      <a:pt x="719" y="8859"/>
                      <a:pt x="10157" y="-1"/>
                      <a:pt x="21557" y="0"/>
                    </a:cubicBezTo>
                    <a:cubicBezTo>
                      <a:pt x="30545" y="0"/>
                      <a:pt x="38594" y="5566"/>
                      <a:pt x="41766" y="13976"/>
                    </a:cubicBezTo>
                    <a:lnTo>
                      <a:pt x="21557" y="21600"/>
                    </a:lnTo>
                    <a:lnTo>
                      <a:pt x="0" y="20236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3" name="Freeform 25"/>
              <p:cNvSpPr>
                <a:spLocks/>
              </p:cNvSpPr>
              <p:nvPr/>
            </p:nvSpPr>
            <p:spPr bwMode="auto">
              <a:xfrm>
                <a:off x="591" y="2327"/>
                <a:ext cx="4272" cy="146"/>
              </a:xfrm>
              <a:custGeom>
                <a:avLst/>
                <a:gdLst>
                  <a:gd name="T0" fmla="*/ 0 w 4272"/>
                  <a:gd name="T1" fmla="*/ 82 h 146"/>
                  <a:gd name="T2" fmla="*/ 1436 w 4272"/>
                  <a:gd name="T3" fmla="*/ 146 h 146"/>
                  <a:gd name="T4" fmla="*/ 2345 w 4272"/>
                  <a:gd name="T5" fmla="*/ 146 h 146"/>
                  <a:gd name="T6" fmla="*/ 3000 w 4272"/>
                  <a:gd name="T7" fmla="*/ 100 h 146"/>
                  <a:gd name="T8" fmla="*/ 3581 w 4272"/>
                  <a:gd name="T9" fmla="*/ 82 h 146"/>
                  <a:gd name="T10" fmla="*/ 4018 w 4272"/>
                  <a:gd name="T11" fmla="*/ 10 h 146"/>
                  <a:gd name="T12" fmla="*/ 4272 w 4272"/>
                  <a:gd name="T13" fmla="*/ 0 h 14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272"/>
                  <a:gd name="T22" fmla="*/ 0 h 146"/>
                  <a:gd name="T23" fmla="*/ 4272 w 4272"/>
                  <a:gd name="T24" fmla="*/ 146 h 14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272" h="146">
                    <a:moveTo>
                      <a:pt x="0" y="82"/>
                    </a:moveTo>
                    <a:lnTo>
                      <a:pt x="1436" y="146"/>
                    </a:lnTo>
                    <a:lnTo>
                      <a:pt x="2345" y="146"/>
                    </a:lnTo>
                    <a:lnTo>
                      <a:pt x="3000" y="100"/>
                    </a:lnTo>
                    <a:lnTo>
                      <a:pt x="3581" y="82"/>
                    </a:lnTo>
                    <a:lnTo>
                      <a:pt x="4018" y="10"/>
                    </a:lnTo>
                    <a:lnTo>
                      <a:pt x="4272" y="0"/>
                    </a:lnTo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4" name="Arc 26"/>
              <p:cNvSpPr>
                <a:spLocks/>
              </p:cNvSpPr>
              <p:nvPr/>
            </p:nvSpPr>
            <p:spPr bwMode="auto">
              <a:xfrm rot="5400000" flipH="1">
                <a:off x="1092" y="1782"/>
                <a:ext cx="481" cy="1440"/>
              </a:xfrm>
              <a:custGeom>
                <a:avLst/>
                <a:gdLst>
                  <a:gd name="T0" fmla="*/ 0 w 21600"/>
                  <a:gd name="T1" fmla="*/ 0 h 25412"/>
                  <a:gd name="T2" fmla="*/ 0 w 21600"/>
                  <a:gd name="T3" fmla="*/ 0 h 25412"/>
                  <a:gd name="T4" fmla="*/ 0 w 21600"/>
                  <a:gd name="T5" fmla="*/ 0 h 2541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412"/>
                  <a:gd name="T11" fmla="*/ 21600 w 21600"/>
                  <a:gd name="T12" fmla="*/ 25412 h 254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412" fill="none" extrusionOk="0">
                    <a:moveTo>
                      <a:pt x="19348" y="0"/>
                    </a:moveTo>
                    <a:cubicBezTo>
                      <a:pt x="20829" y="2983"/>
                      <a:pt x="21600" y="6269"/>
                      <a:pt x="21600" y="9601"/>
                    </a:cubicBezTo>
                    <a:cubicBezTo>
                      <a:pt x="21600" y="15598"/>
                      <a:pt x="19106" y="21325"/>
                      <a:pt x="14716" y="25411"/>
                    </a:cubicBezTo>
                  </a:path>
                  <a:path w="21600" h="25412" stroke="0" extrusionOk="0">
                    <a:moveTo>
                      <a:pt x="19348" y="0"/>
                    </a:moveTo>
                    <a:cubicBezTo>
                      <a:pt x="20829" y="2983"/>
                      <a:pt x="21600" y="6269"/>
                      <a:pt x="21600" y="9601"/>
                    </a:cubicBezTo>
                    <a:cubicBezTo>
                      <a:pt x="21600" y="15598"/>
                      <a:pt x="19106" y="21325"/>
                      <a:pt x="14716" y="25411"/>
                    </a:cubicBezTo>
                    <a:lnTo>
                      <a:pt x="0" y="9601"/>
                    </a:lnTo>
                    <a:lnTo>
                      <a:pt x="19348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5" name="Arc 27"/>
              <p:cNvSpPr>
                <a:spLocks/>
              </p:cNvSpPr>
              <p:nvPr/>
            </p:nvSpPr>
            <p:spPr bwMode="auto">
              <a:xfrm rot="5400000" flipH="1">
                <a:off x="1098" y="1743"/>
                <a:ext cx="481" cy="1440"/>
              </a:xfrm>
              <a:custGeom>
                <a:avLst/>
                <a:gdLst>
                  <a:gd name="T0" fmla="*/ 0 w 21600"/>
                  <a:gd name="T1" fmla="*/ 0 h 25412"/>
                  <a:gd name="T2" fmla="*/ 0 w 21600"/>
                  <a:gd name="T3" fmla="*/ 0 h 25412"/>
                  <a:gd name="T4" fmla="*/ 0 w 21600"/>
                  <a:gd name="T5" fmla="*/ 0 h 2541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5412"/>
                  <a:gd name="T11" fmla="*/ 21600 w 21600"/>
                  <a:gd name="T12" fmla="*/ 25412 h 254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5412" fill="none" extrusionOk="0">
                    <a:moveTo>
                      <a:pt x="19348" y="0"/>
                    </a:moveTo>
                    <a:cubicBezTo>
                      <a:pt x="20829" y="2983"/>
                      <a:pt x="21600" y="6269"/>
                      <a:pt x="21600" y="9601"/>
                    </a:cubicBezTo>
                    <a:cubicBezTo>
                      <a:pt x="21600" y="15598"/>
                      <a:pt x="19106" y="21325"/>
                      <a:pt x="14716" y="25411"/>
                    </a:cubicBezTo>
                  </a:path>
                  <a:path w="21600" h="25412" stroke="0" extrusionOk="0">
                    <a:moveTo>
                      <a:pt x="19348" y="0"/>
                    </a:moveTo>
                    <a:cubicBezTo>
                      <a:pt x="20829" y="2983"/>
                      <a:pt x="21600" y="6269"/>
                      <a:pt x="21600" y="9601"/>
                    </a:cubicBezTo>
                    <a:cubicBezTo>
                      <a:pt x="21600" y="15598"/>
                      <a:pt x="19106" y="21325"/>
                      <a:pt x="14716" y="25411"/>
                    </a:cubicBezTo>
                    <a:lnTo>
                      <a:pt x="0" y="9601"/>
                    </a:lnTo>
                    <a:lnTo>
                      <a:pt x="19348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6" name="Line 28"/>
              <p:cNvSpPr>
                <a:spLocks noChangeShapeType="1"/>
              </p:cNvSpPr>
              <p:nvPr/>
            </p:nvSpPr>
            <p:spPr bwMode="auto">
              <a:xfrm>
                <a:off x="2073" y="2337"/>
                <a:ext cx="981" cy="40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7" name="Line 29"/>
              <p:cNvSpPr>
                <a:spLocks noChangeShapeType="1"/>
              </p:cNvSpPr>
              <p:nvPr/>
            </p:nvSpPr>
            <p:spPr bwMode="auto">
              <a:xfrm>
                <a:off x="2088" y="2298"/>
                <a:ext cx="981" cy="40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8" name="Arc 30"/>
              <p:cNvSpPr>
                <a:spLocks/>
              </p:cNvSpPr>
              <p:nvPr/>
            </p:nvSpPr>
            <p:spPr bwMode="auto">
              <a:xfrm rot="5400000" flipH="1">
                <a:off x="4112" y="1687"/>
                <a:ext cx="362" cy="1302"/>
              </a:xfrm>
              <a:custGeom>
                <a:avLst/>
                <a:gdLst>
                  <a:gd name="T0" fmla="*/ 0 w 21600"/>
                  <a:gd name="T1" fmla="*/ 0 h 21845"/>
                  <a:gd name="T2" fmla="*/ 0 w 21600"/>
                  <a:gd name="T3" fmla="*/ 0 h 21845"/>
                  <a:gd name="T4" fmla="*/ 0 w 21600"/>
                  <a:gd name="T5" fmla="*/ 0 h 2184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845"/>
                  <a:gd name="T11" fmla="*/ 21600 w 21600"/>
                  <a:gd name="T12" fmla="*/ 21845 h 2184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845" fill="none" extrusionOk="0">
                    <a:moveTo>
                      <a:pt x="20740" y="-1"/>
                    </a:moveTo>
                    <a:cubicBezTo>
                      <a:pt x="21310" y="1960"/>
                      <a:pt x="21600" y="3992"/>
                      <a:pt x="21600" y="6034"/>
                    </a:cubicBezTo>
                    <a:cubicBezTo>
                      <a:pt x="21600" y="12031"/>
                      <a:pt x="19106" y="17758"/>
                      <a:pt x="14716" y="21844"/>
                    </a:cubicBezTo>
                  </a:path>
                  <a:path w="21600" h="21845" stroke="0" extrusionOk="0">
                    <a:moveTo>
                      <a:pt x="20740" y="-1"/>
                    </a:moveTo>
                    <a:cubicBezTo>
                      <a:pt x="21310" y="1960"/>
                      <a:pt x="21600" y="3992"/>
                      <a:pt x="21600" y="6034"/>
                    </a:cubicBezTo>
                    <a:cubicBezTo>
                      <a:pt x="21600" y="12031"/>
                      <a:pt x="19106" y="17758"/>
                      <a:pt x="14716" y="21844"/>
                    </a:cubicBezTo>
                    <a:lnTo>
                      <a:pt x="0" y="6034"/>
                    </a:lnTo>
                    <a:lnTo>
                      <a:pt x="20740" y="-1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9" name="Freeform 31"/>
              <p:cNvSpPr>
                <a:spLocks/>
              </p:cNvSpPr>
              <p:nvPr/>
            </p:nvSpPr>
            <p:spPr bwMode="auto">
              <a:xfrm>
                <a:off x="873" y="1236"/>
                <a:ext cx="3999" cy="1082"/>
              </a:xfrm>
              <a:custGeom>
                <a:avLst/>
                <a:gdLst>
                  <a:gd name="T0" fmla="*/ 0 w 3999"/>
                  <a:gd name="T1" fmla="*/ 0 h 1082"/>
                  <a:gd name="T2" fmla="*/ 1545 w 3999"/>
                  <a:gd name="T3" fmla="*/ 464 h 1082"/>
                  <a:gd name="T4" fmla="*/ 2699 w 3999"/>
                  <a:gd name="T5" fmla="*/ 791 h 1082"/>
                  <a:gd name="T6" fmla="*/ 3227 w 3999"/>
                  <a:gd name="T7" fmla="*/ 910 h 1082"/>
                  <a:gd name="T8" fmla="*/ 3617 w 3999"/>
                  <a:gd name="T9" fmla="*/ 1001 h 1082"/>
                  <a:gd name="T10" fmla="*/ 3999 w 3999"/>
                  <a:gd name="T11" fmla="*/ 1082 h 10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999"/>
                  <a:gd name="T19" fmla="*/ 0 h 1082"/>
                  <a:gd name="T20" fmla="*/ 3999 w 3999"/>
                  <a:gd name="T21" fmla="*/ 1082 h 10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999" h="1082">
                    <a:moveTo>
                      <a:pt x="0" y="0"/>
                    </a:moveTo>
                    <a:lnTo>
                      <a:pt x="1545" y="464"/>
                    </a:lnTo>
                    <a:lnTo>
                      <a:pt x="2699" y="791"/>
                    </a:lnTo>
                    <a:lnTo>
                      <a:pt x="3227" y="910"/>
                    </a:lnTo>
                    <a:lnTo>
                      <a:pt x="3617" y="1001"/>
                    </a:lnTo>
                    <a:lnTo>
                      <a:pt x="3999" y="1082"/>
                    </a:lnTo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0" name="Line 32"/>
              <p:cNvSpPr>
                <a:spLocks noChangeShapeType="1"/>
              </p:cNvSpPr>
              <p:nvPr/>
            </p:nvSpPr>
            <p:spPr bwMode="auto">
              <a:xfrm>
                <a:off x="845" y="1282"/>
                <a:ext cx="2809" cy="1000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1" name="Freeform 33"/>
              <p:cNvSpPr>
                <a:spLocks/>
              </p:cNvSpPr>
              <p:nvPr/>
            </p:nvSpPr>
            <p:spPr bwMode="auto">
              <a:xfrm>
                <a:off x="609" y="2091"/>
                <a:ext cx="3054" cy="282"/>
              </a:xfrm>
              <a:custGeom>
                <a:avLst/>
                <a:gdLst>
                  <a:gd name="T0" fmla="*/ 0 w 3054"/>
                  <a:gd name="T1" fmla="*/ 282 h 282"/>
                  <a:gd name="T2" fmla="*/ 173 w 3054"/>
                  <a:gd name="T3" fmla="*/ 136 h 282"/>
                  <a:gd name="T4" fmla="*/ 300 w 3054"/>
                  <a:gd name="T5" fmla="*/ 73 h 282"/>
                  <a:gd name="T6" fmla="*/ 418 w 3054"/>
                  <a:gd name="T7" fmla="*/ 46 h 282"/>
                  <a:gd name="T8" fmla="*/ 609 w 3054"/>
                  <a:gd name="T9" fmla="*/ 18 h 282"/>
                  <a:gd name="T10" fmla="*/ 900 w 3054"/>
                  <a:gd name="T11" fmla="*/ 0 h 282"/>
                  <a:gd name="T12" fmla="*/ 1236 w 3054"/>
                  <a:gd name="T13" fmla="*/ 9 h 282"/>
                  <a:gd name="T14" fmla="*/ 3054 w 3054"/>
                  <a:gd name="T15" fmla="*/ 200 h 28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054"/>
                  <a:gd name="T25" fmla="*/ 0 h 282"/>
                  <a:gd name="T26" fmla="*/ 3054 w 3054"/>
                  <a:gd name="T27" fmla="*/ 282 h 28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054" h="282">
                    <a:moveTo>
                      <a:pt x="0" y="282"/>
                    </a:moveTo>
                    <a:lnTo>
                      <a:pt x="173" y="136"/>
                    </a:lnTo>
                    <a:lnTo>
                      <a:pt x="300" y="73"/>
                    </a:lnTo>
                    <a:lnTo>
                      <a:pt x="418" y="46"/>
                    </a:lnTo>
                    <a:lnTo>
                      <a:pt x="609" y="18"/>
                    </a:lnTo>
                    <a:lnTo>
                      <a:pt x="900" y="0"/>
                    </a:lnTo>
                    <a:lnTo>
                      <a:pt x="1236" y="9"/>
                    </a:lnTo>
                    <a:lnTo>
                      <a:pt x="3054" y="20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2" name="Line 34"/>
              <p:cNvSpPr>
                <a:spLocks noChangeShapeType="1"/>
              </p:cNvSpPr>
              <p:nvPr/>
            </p:nvSpPr>
            <p:spPr bwMode="auto">
              <a:xfrm>
                <a:off x="3645" y="2291"/>
                <a:ext cx="155" cy="24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3" name="Freeform 35"/>
              <p:cNvSpPr>
                <a:spLocks/>
              </p:cNvSpPr>
              <p:nvPr/>
            </p:nvSpPr>
            <p:spPr bwMode="auto">
              <a:xfrm>
                <a:off x="3781" y="2337"/>
                <a:ext cx="1100" cy="200"/>
              </a:xfrm>
              <a:custGeom>
                <a:avLst/>
                <a:gdLst>
                  <a:gd name="T0" fmla="*/ 0 w 1100"/>
                  <a:gd name="T1" fmla="*/ 200 h 200"/>
                  <a:gd name="T2" fmla="*/ 364 w 1100"/>
                  <a:gd name="T3" fmla="*/ 163 h 200"/>
                  <a:gd name="T4" fmla="*/ 555 w 1100"/>
                  <a:gd name="T5" fmla="*/ 109 h 200"/>
                  <a:gd name="T6" fmla="*/ 773 w 1100"/>
                  <a:gd name="T7" fmla="*/ 36 h 200"/>
                  <a:gd name="T8" fmla="*/ 1100 w 1100"/>
                  <a:gd name="T9" fmla="*/ 0 h 2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0"/>
                  <a:gd name="T16" fmla="*/ 0 h 200"/>
                  <a:gd name="T17" fmla="*/ 1100 w 1100"/>
                  <a:gd name="T18" fmla="*/ 200 h 2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0" h="200">
                    <a:moveTo>
                      <a:pt x="0" y="200"/>
                    </a:moveTo>
                    <a:lnTo>
                      <a:pt x="364" y="163"/>
                    </a:lnTo>
                    <a:lnTo>
                      <a:pt x="555" y="109"/>
                    </a:lnTo>
                    <a:lnTo>
                      <a:pt x="773" y="36"/>
                    </a:lnTo>
                    <a:lnTo>
                      <a:pt x="1100" y="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4" name="Arc 36"/>
              <p:cNvSpPr>
                <a:spLocks/>
              </p:cNvSpPr>
              <p:nvPr/>
            </p:nvSpPr>
            <p:spPr bwMode="auto">
              <a:xfrm flipH="1">
                <a:off x="3065" y="2584"/>
                <a:ext cx="1688" cy="435"/>
              </a:xfrm>
              <a:custGeom>
                <a:avLst/>
                <a:gdLst>
                  <a:gd name="T0" fmla="*/ 0 w 42712"/>
                  <a:gd name="T1" fmla="*/ 0 h 25938"/>
                  <a:gd name="T2" fmla="*/ 0 w 42712"/>
                  <a:gd name="T3" fmla="*/ 0 h 25938"/>
                  <a:gd name="T4" fmla="*/ 0 w 42712"/>
                  <a:gd name="T5" fmla="*/ 0 h 25938"/>
                  <a:gd name="T6" fmla="*/ 0 60000 65536"/>
                  <a:gd name="T7" fmla="*/ 0 60000 65536"/>
                  <a:gd name="T8" fmla="*/ 0 60000 65536"/>
                  <a:gd name="T9" fmla="*/ 0 w 42712"/>
                  <a:gd name="T10" fmla="*/ 0 h 25938"/>
                  <a:gd name="T11" fmla="*/ 42712 w 42712"/>
                  <a:gd name="T12" fmla="*/ 25938 h 2593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2712" h="25938" fill="none" extrusionOk="0">
                    <a:moveTo>
                      <a:pt x="42711" y="8903"/>
                    </a:moveTo>
                    <a:cubicBezTo>
                      <a:pt x="40562" y="18843"/>
                      <a:pt x="31769" y="25937"/>
                      <a:pt x="21600" y="25938"/>
                    </a:cubicBezTo>
                    <a:cubicBezTo>
                      <a:pt x="9670" y="25938"/>
                      <a:pt x="0" y="16267"/>
                      <a:pt x="0" y="4338"/>
                    </a:cubicBezTo>
                    <a:cubicBezTo>
                      <a:pt x="-1" y="2880"/>
                      <a:pt x="147" y="1427"/>
                      <a:pt x="440" y="0"/>
                    </a:cubicBezTo>
                  </a:path>
                  <a:path w="42712" h="25938" stroke="0" extrusionOk="0">
                    <a:moveTo>
                      <a:pt x="42711" y="8903"/>
                    </a:moveTo>
                    <a:cubicBezTo>
                      <a:pt x="40562" y="18843"/>
                      <a:pt x="31769" y="25937"/>
                      <a:pt x="21600" y="25938"/>
                    </a:cubicBezTo>
                    <a:cubicBezTo>
                      <a:pt x="9670" y="25938"/>
                      <a:pt x="0" y="16267"/>
                      <a:pt x="0" y="4338"/>
                    </a:cubicBezTo>
                    <a:cubicBezTo>
                      <a:pt x="-1" y="2880"/>
                      <a:pt x="147" y="1427"/>
                      <a:pt x="440" y="0"/>
                    </a:cubicBezTo>
                    <a:lnTo>
                      <a:pt x="21600" y="4338"/>
                    </a:lnTo>
                    <a:lnTo>
                      <a:pt x="42711" y="8903"/>
                    </a:lnTo>
                    <a:close/>
                  </a:path>
                </a:pathLst>
              </a:custGeom>
              <a:noFill/>
              <a:ln w="38100">
                <a:solidFill>
                  <a:srgbClr val="99009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5" name="Arc 37"/>
              <p:cNvSpPr>
                <a:spLocks/>
              </p:cNvSpPr>
              <p:nvPr/>
            </p:nvSpPr>
            <p:spPr bwMode="auto">
              <a:xfrm flipV="1">
                <a:off x="3957" y="2453"/>
                <a:ext cx="853" cy="783"/>
              </a:xfrm>
              <a:custGeom>
                <a:avLst/>
                <a:gdLst>
                  <a:gd name="T0" fmla="*/ 0 w 21600"/>
                  <a:gd name="T1" fmla="*/ 0 h 28475"/>
                  <a:gd name="T2" fmla="*/ 0 w 21600"/>
                  <a:gd name="T3" fmla="*/ 0 h 28475"/>
                  <a:gd name="T4" fmla="*/ 0 w 21600"/>
                  <a:gd name="T5" fmla="*/ 0 h 2847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8475"/>
                  <a:gd name="T11" fmla="*/ 21600 w 21600"/>
                  <a:gd name="T12" fmla="*/ 28475 h 284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8475" fill="none" extrusionOk="0">
                    <a:moveTo>
                      <a:pt x="4634" y="0"/>
                    </a:moveTo>
                    <a:cubicBezTo>
                      <a:pt x="14542" y="2176"/>
                      <a:pt x="21600" y="10953"/>
                      <a:pt x="21600" y="21097"/>
                    </a:cubicBezTo>
                    <a:cubicBezTo>
                      <a:pt x="21600" y="23613"/>
                      <a:pt x="21160" y="26110"/>
                      <a:pt x="20300" y="28474"/>
                    </a:cubicBezTo>
                  </a:path>
                  <a:path w="21600" h="28475" stroke="0" extrusionOk="0">
                    <a:moveTo>
                      <a:pt x="4634" y="0"/>
                    </a:moveTo>
                    <a:cubicBezTo>
                      <a:pt x="14542" y="2176"/>
                      <a:pt x="21600" y="10953"/>
                      <a:pt x="21600" y="21097"/>
                    </a:cubicBezTo>
                    <a:cubicBezTo>
                      <a:pt x="21600" y="23613"/>
                      <a:pt x="21160" y="26110"/>
                      <a:pt x="20300" y="28474"/>
                    </a:cubicBezTo>
                    <a:lnTo>
                      <a:pt x="0" y="21097"/>
                    </a:lnTo>
                    <a:lnTo>
                      <a:pt x="4634" y="0"/>
                    </a:lnTo>
                    <a:close/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6" name="Arc 38"/>
              <p:cNvSpPr>
                <a:spLocks/>
              </p:cNvSpPr>
              <p:nvPr/>
            </p:nvSpPr>
            <p:spPr bwMode="auto">
              <a:xfrm flipV="1">
                <a:off x="4108" y="2430"/>
                <a:ext cx="744" cy="834"/>
              </a:xfrm>
              <a:custGeom>
                <a:avLst/>
                <a:gdLst>
                  <a:gd name="T0" fmla="*/ 0 w 21600"/>
                  <a:gd name="T1" fmla="*/ 0 h 32588"/>
                  <a:gd name="T2" fmla="*/ 0 w 21600"/>
                  <a:gd name="T3" fmla="*/ 0 h 32588"/>
                  <a:gd name="T4" fmla="*/ 0 w 21600"/>
                  <a:gd name="T5" fmla="*/ 0 h 3258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2588"/>
                  <a:gd name="T11" fmla="*/ 21600 w 21600"/>
                  <a:gd name="T12" fmla="*/ 32588 h 325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2588" fill="none" extrusionOk="0">
                    <a:moveTo>
                      <a:pt x="1445" y="0"/>
                    </a:moveTo>
                    <a:cubicBezTo>
                      <a:pt x="12788" y="761"/>
                      <a:pt x="21600" y="10183"/>
                      <a:pt x="21600" y="21552"/>
                    </a:cubicBezTo>
                    <a:cubicBezTo>
                      <a:pt x="21600" y="25436"/>
                      <a:pt x="20552" y="29248"/>
                      <a:pt x="18567" y="32587"/>
                    </a:cubicBezTo>
                  </a:path>
                  <a:path w="21600" h="32588" stroke="0" extrusionOk="0">
                    <a:moveTo>
                      <a:pt x="1445" y="0"/>
                    </a:moveTo>
                    <a:cubicBezTo>
                      <a:pt x="12788" y="761"/>
                      <a:pt x="21600" y="10183"/>
                      <a:pt x="21600" y="21552"/>
                    </a:cubicBezTo>
                    <a:cubicBezTo>
                      <a:pt x="21600" y="25436"/>
                      <a:pt x="20552" y="29248"/>
                      <a:pt x="18567" y="32587"/>
                    </a:cubicBezTo>
                    <a:lnTo>
                      <a:pt x="0" y="21552"/>
                    </a:lnTo>
                    <a:lnTo>
                      <a:pt x="1445" y="0"/>
                    </a:lnTo>
                    <a:close/>
                  </a:path>
                </a:pathLst>
              </a:custGeom>
              <a:noFill/>
              <a:ln w="762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7" name="Arc 39"/>
              <p:cNvSpPr>
                <a:spLocks/>
              </p:cNvSpPr>
              <p:nvPr/>
            </p:nvSpPr>
            <p:spPr bwMode="auto">
              <a:xfrm flipV="1">
                <a:off x="4132" y="2423"/>
                <a:ext cx="817" cy="1430"/>
              </a:xfrm>
              <a:custGeom>
                <a:avLst/>
                <a:gdLst>
                  <a:gd name="T0" fmla="*/ 0 w 21600"/>
                  <a:gd name="T1" fmla="*/ 0 h 33061"/>
                  <a:gd name="T2" fmla="*/ 0 w 21600"/>
                  <a:gd name="T3" fmla="*/ 0 h 33061"/>
                  <a:gd name="T4" fmla="*/ 0 w 21600"/>
                  <a:gd name="T5" fmla="*/ 0 h 3306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33061"/>
                  <a:gd name="T11" fmla="*/ 21600 w 21600"/>
                  <a:gd name="T12" fmla="*/ 33061 h 3306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33061" fill="none" extrusionOk="0">
                    <a:moveTo>
                      <a:pt x="8827" y="0"/>
                    </a:moveTo>
                    <a:cubicBezTo>
                      <a:pt x="16598" y="3480"/>
                      <a:pt x="21600" y="11199"/>
                      <a:pt x="21600" y="19714"/>
                    </a:cubicBezTo>
                    <a:cubicBezTo>
                      <a:pt x="21600" y="24554"/>
                      <a:pt x="19974" y="29254"/>
                      <a:pt x="16982" y="33060"/>
                    </a:cubicBezTo>
                  </a:path>
                  <a:path w="21600" h="33061" stroke="0" extrusionOk="0">
                    <a:moveTo>
                      <a:pt x="8827" y="0"/>
                    </a:moveTo>
                    <a:cubicBezTo>
                      <a:pt x="16598" y="3480"/>
                      <a:pt x="21600" y="11199"/>
                      <a:pt x="21600" y="19714"/>
                    </a:cubicBezTo>
                    <a:cubicBezTo>
                      <a:pt x="21600" y="24554"/>
                      <a:pt x="19974" y="29254"/>
                      <a:pt x="16982" y="33060"/>
                    </a:cubicBezTo>
                    <a:lnTo>
                      <a:pt x="0" y="19714"/>
                    </a:lnTo>
                    <a:lnTo>
                      <a:pt x="8827" y="0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8" name="Line 40"/>
              <p:cNvSpPr>
                <a:spLocks noChangeShapeType="1"/>
              </p:cNvSpPr>
              <p:nvPr/>
            </p:nvSpPr>
            <p:spPr bwMode="auto">
              <a:xfrm>
                <a:off x="4118" y="3237"/>
                <a:ext cx="372" cy="636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09" name="Arc 41"/>
              <p:cNvSpPr>
                <a:spLocks/>
              </p:cNvSpPr>
              <p:nvPr/>
            </p:nvSpPr>
            <p:spPr bwMode="auto">
              <a:xfrm flipH="1">
                <a:off x="779" y="2349"/>
                <a:ext cx="2047" cy="1124"/>
              </a:xfrm>
              <a:custGeom>
                <a:avLst/>
                <a:gdLst>
                  <a:gd name="T0" fmla="*/ 0 w 17760"/>
                  <a:gd name="T1" fmla="*/ 0 h 21598"/>
                  <a:gd name="T2" fmla="*/ 0 w 17760"/>
                  <a:gd name="T3" fmla="*/ 0 h 21598"/>
                  <a:gd name="T4" fmla="*/ 0 w 1776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17760"/>
                  <a:gd name="T10" fmla="*/ 0 h 21598"/>
                  <a:gd name="T11" fmla="*/ 17760 w 1776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760" h="21598" fill="none" extrusionOk="0">
                    <a:moveTo>
                      <a:pt x="17759" y="12293"/>
                    </a:moveTo>
                    <a:cubicBezTo>
                      <a:pt x="13789" y="18029"/>
                      <a:pt x="7293" y="21494"/>
                      <a:pt x="318" y="21597"/>
                    </a:cubicBezTo>
                  </a:path>
                  <a:path w="17760" h="21598" stroke="0" extrusionOk="0">
                    <a:moveTo>
                      <a:pt x="17759" y="12293"/>
                    </a:moveTo>
                    <a:cubicBezTo>
                      <a:pt x="13789" y="18029"/>
                      <a:pt x="7293" y="21494"/>
                      <a:pt x="318" y="21597"/>
                    </a:cubicBezTo>
                    <a:lnTo>
                      <a:pt x="0" y="0"/>
                    </a:lnTo>
                    <a:lnTo>
                      <a:pt x="17759" y="12293"/>
                    </a:lnTo>
                    <a:close/>
                  </a:path>
                </a:pathLst>
              </a:cu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0" name="Line 42"/>
              <p:cNvSpPr>
                <a:spLocks noChangeShapeType="1"/>
              </p:cNvSpPr>
              <p:nvPr/>
            </p:nvSpPr>
            <p:spPr bwMode="auto">
              <a:xfrm flipV="1">
                <a:off x="4779" y="2355"/>
                <a:ext cx="84" cy="63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1" name="Line 43"/>
              <p:cNvSpPr>
                <a:spLocks noChangeShapeType="1"/>
              </p:cNvSpPr>
              <p:nvPr/>
            </p:nvSpPr>
            <p:spPr bwMode="auto">
              <a:xfrm flipV="1">
                <a:off x="4890" y="2214"/>
                <a:ext cx="54" cy="123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2" name="Arc 44"/>
              <p:cNvSpPr>
                <a:spLocks/>
              </p:cNvSpPr>
              <p:nvPr/>
            </p:nvSpPr>
            <p:spPr bwMode="auto">
              <a:xfrm>
                <a:off x="4785" y="2193"/>
                <a:ext cx="207" cy="265"/>
              </a:xfrm>
              <a:custGeom>
                <a:avLst/>
                <a:gdLst>
                  <a:gd name="T0" fmla="*/ 0 w 31792"/>
                  <a:gd name="T1" fmla="*/ 0 h 30588"/>
                  <a:gd name="T2" fmla="*/ 0 w 31792"/>
                  <a:gd name="T3" fmla="*/ 0 h 30588"/>
                  <a:gd name="T4" fmla="*/ 0 w 31792"/>
                  <a:gd name="T5" fmla="*/ 0 h 30588"/>
                  <a:gd name="T6" fmla="*/ 0 60000 65536"/>
                  <a:gd name="T7" fmla="*/ 0 60000 65536"/>
                  <a:gd name="T8" fmla="*/ 0 60000 65536"/>
                  <a:gd name="T9" fmla="*/ 0 w 31792"/>
                  <a:gd name="T10" fmla="*/ 0 h 30588"/>
                  <a:gd name="T11" fmla="*/ 31792 w 31792"/>
                  <a:gd name="T12" fmla="*/ 30588 h 305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1792" h="30588" fill="none" extrusionOk="0">
                    <a:moveTo>
                      <a:pt x="29833" y="-1"/>
                    </a:moveTo>
                    <a:cubicBezTo>
                      <a:pt x="31123" y="2820"/>
                      <a:pt x="31792" y="5886"/>
                      <a:pt x="31792" y="8988"/>
                    </a:cubicBezTo>
                    <a:cubicBezTo>
                      <a:pt x="31792" y="20917"/>
                      <a:pt x="22121" y="30588"/>
                      <a:pt x="10192" y="30588"/>
                    </a:cubicBezTo>
                    <a:cubicBezTo>
                      <a:pt x="6636" y="30588"/>
                      <a:pt x="3135" y="29710"/>
                      <a:pt x="-1" y="28032"/>
                    </a:cubicBezTo>
                  </a:path>
                  <a:path w="31792" h="30588" stroke="0" extrusionOk="0">
                    <a:moveTo>
                      <a:pt x="29833" y="-1"/>
                    </a:moveTo>
                    <a:cubicBezTo>
                      <a:pt x="31123" y="2820"/>
                      <a:pt x="31792" y="5886"/>
                      <a:pt x="31792" y="8988"/>
                    </a:cubicBezTo>
                    <a:cubicBezTo>
                      <a:pt x="31792" y="20917"/>
                      <a:pt x="22121" y="30588"/>
                      <a:pt x="10192" y="30588"/>
                    </a:cubicBezTo>
                    <a:cubicBezTo>
                      <a:pt x="6636" y="30588"/>
                      <a:pt x="3135" y="29710"/>
                      <a:pt x="-1" y="28032"/>
                    </a:cubicBezTo>
                    <a:lnTo>
                      <a:pt x="10192" y="8988"/>
                    </a:lnTo>
                    <a:lnTo>
                      <a:pt x="29833" y="-1"/>
                    </a:lnTo>
                    <a:close/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3" name="Freeform 45"/>
              <p:cNvSpPr>
                <a:spLocks/>
              </p:cNvSpPr>
              <p:nvPr/>
            </p:nvSpPr>
            <p:spPr bwMode="auto">
              <a:xfrm>
                <a:off x="3651" y="2264"/>
                <a:ext cx="1191" cy="45"/>
              </a:xfrm>
              <a:custGeom>
                <a:avLst/>
                <a:gdLst>
                  <a:gd name="T0" fmla="*/ 0 w 1191"/>
                  <a:gd name="T1" fmla="*/ 0 h 45"/>
                  <a:gd name="T2" fmla="*/ 400 w 1191"/>
                  <a:gd name="T3" fmla="*/ 27 h 45"/>
                  <a:gd name="T4" fmla="*/ 573 w 1191"/>
                  <a:gd name="T5" fmla="*/ 36 h 45"/>
                  <a:gd name="T6" fmla="*/ 891 w 1191"/>
                  <a:gd name="T7" fmla="*/ 18 h 45"/>
                  <a:gd name="T8" fmla="*/ 1191 w 1191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1"/>
                  <a:gd name="T16" fmla="*/ 0 h 45"/>
                  <a:gd name="T17" fmla="*/ 1191 w 1191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1" h="45">
                    <a:moveTo>
                      <a:pt x="0" y="0"/>
                    </a:moveTo>
                    <a:lnTo>
                      <a:pt x="400" y="27"/>
                    </a:lnTo>
                    <a:lnTo>
                      <a:pt x="573" y="36"/>
                    </a:lnTo>
                    <a:lnTo>
                      <a:pt x="891" y="18"/>
                    </a:lnTo>
                    <a:lnTo>
                      <a:pt x="1191" y="45"/>
                    </a:lnTo>
                  </a:path>
                </a:pathLst>
              </a:custGeom>
              <a:noFill/>
              <a:ln w="38100">
                <a:solidFill>
                  <a:srgbClr val="990099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4" name="Line 46"/>
              <p:cNvSpPr>
                <a:spLocks noChangeShapeType="1"/>
              </p:cNvSpPr>
              <p:nvPr/>
            </p:nvSpPr>
            <p:spPr bwMode="auto">
              <a:xfrm flipH="1">
                <a:off x="3100" y="2314"/>
                <a:ext cx="548" cy="406"/>
              </a:xfrm>
              <a:prstGeom prst="line">
                <a:avLst/>
              </a:prstGeom>
              <a:noFill/>
              <a:ln w="50800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5" name="Freeform 47"/>
              <p:cNvSpPr>
                <a:spLocks/>
              </p:cNvSpPr>
              <p:nvPr/>
            </p:nvSpPr>
            <p:spPr bwMode="auto">
              <a:xfrm>
                <a:off x="2821" y="3239"/>
                <a:ext cx="1295" cy="186"/>
              </a:xfrm>
              <a:custGeom>
                <a:avLst/>
                <a:gdLst>
                  <a:gd name="T0" fmla="*/ 0 w 2063"/>
                  <a:gd name="T1" fmla="*/ 0 h 1119"/>
                  <a:gd name="T2" fmla="*/ 1 w 2063"/>
                  <a:gd name="T3" fmla="*/ 0 h 1119"/>
                  <a:gd name="T4" fmla="*/ 1 w 2063"/>
                  <a:gd name="T5" fmla="*/ 0 h 1119"/>
                  <a:gd name="T6" fmla="*/ 1 w 2063"/>
                  <a:gd name="T7" fmla="*/ 0 h 1119"/>
                  <a:gd name="T8" fmla="*/ 1 w 2063"/>
                  <a:gd name="T9" fmla="*/ 0 h 1119"/>
                  <a:gd name="T10" fmla="*/ 1 w 2063"/>
                  <a:gd name="T11" fmla="*/ 0 h 1119"/>
                  <a:gd name="T12" fmla="*/ 1 w 2063"/>
                  <a:gd name="T13" fmla="*/ 0 h 1119"/>
                  <a:gd name="T14" fmla="*/ 1 w 2063"/>
                  <a:gd name="T15" fmla="*/ 0 h 11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063"/>
                  <a:gd name="T25" fmla="*/ 0 h 1119"/>
                  <a:gd name="T26" fmla="*/ 2063 w 2063"/>
                  <a:gd name="T27" fmla="*/ 1119 h 111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063" h="1119">
                    <a:moveTo>
                      <a:pt x="0" y="1119"/>
                    </a:moveTo>
                    <a:lnTo>
                      <a:pt x="1281" y="364"/>
                    </a:lnTo>
                    <a:lnTo>
                      <a:pt x="1418" y="273"/>
                    </a:lnTo>
                    <a:lnTo>
                      <a:pt x="1590" y="191"/>
                    </a:lnTo>
                    <a:lnTo>
                      <a:pt x="1708" y="110"/>
                    </a:lnTo>
                    <a:lnTo>
                      <a:pt x="1827" y="64"/>
                    </a:lnTo>
                    <a:lnTo>
                      <a:pt x="1954" y="19"/>
                    </a:lnTo>
                    <a:lnTo>
                      <a:pt x="2063" y="0"/>
                    </a:lnTo>
                  </a:path>
                </a:pathLst>
              </a:custGeom>
              <a:noFill/>
              <a:ln w="381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6" name="Arc 48"/>
              <p:cNvSpPr>
                <a:spLocks/>
              </p:cNvSpPr>
              <p:nvPr/>
            </p:nvSpPr>
            <p:spPr bwMode="auto">
              <a:xfrm flipH="1">
                <a:off x="396" y="1333"/>
                <a:ext cx="343" cy="1177"/>
              </a:xfrm>
              <a:custGeom>
                <a:avLst/>
                <a:gdLst>
                  <a:gd name="T0" fmla="*/ 0 w 28245"/>
                  <a:gd name="T1" fmla="*/ 0 h 35340"/>
                  <a:gd name="T2" fmla="*/ 0 w 28245"/>
                  <a:gd name="T3" fmla="*/ 0 h 35340"/>
                  <a:gd name="T4" fmla="*/ 0 w 28245"/>
                  <a:gd name="T5" fmla="*/ 0 h 35340"/>
                  <a:gd name="T6" fmla="*/ 0 60000 65536"/>
                  <a:gd name="T7" fmla="*/ 0 60000 65536"/>
                  <a:gd name="T8" fmla="*/ 0 60000 65536"/>
                  <a:gd name="T9" fmla="*/ 0 w 28245"/>
                  <a:gd name="T10" fmla="*/ 0 h 35340"/>
                  <a:gd name="T11" fmla="*/ 28245 w 28245"/>
                  <a:gd name="T12" fmla="*/ 35340 h 353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245" h="35340" fill="none" extrusionOk="0">
                    <a:moveTo>
                      <a:pt x="0" y="1047"/>
                    </a:moveTo>
                    <a:cubicBezTo>
                      <a:pt x="2146" y="353"/>
                      <a:pt x="4388" y="-1"/>
                      <a:pt x="6645" y="0"/>
                    </a:cubicBezTo>
                    <a:cubicBezTo>
                      <a:pt x="18574" y="0"/>
                      <a:pt x="28245" y="9670"/>
                      <a:pt x="28245" y="21600"/>
                    </a:cubicBezTo>
                    <a:cubicBezTo>
                      <a:pt x="28245" y="26613"/>
                      <a:pt x="26500" y="31471"/>
                      <a:pt x="23311" y="35339"/>
                    </a:cubicBezTo>
                  </a:path>
                  <a:path w="28245" h="35340" stroke="0" extrusionOk="0">
                    <a:moveTo>
                      <a:pt x="0" y="1047"/>
                    </a:moveTo>
                    <a:cubicBezTo>
                      <a:pt x="2146" y="353"/>
                      <a:pt x="4388" y="-1"/>
                      <a:pt x="6645" y="0"/>
                    </a:cubicBezTo>
                    <a:cubicBezTo>
                      <a:pt x="18574" y="0"/>
                      <a:pt x="28245" y="9670"/>
                      <a:pt x="28245" y="21600"/>
                    </a:cubicBezTo>
                    <a:cubicBezTo>
                      <a:pt x="28245" y="26613"/>
                      <a:pt x="26500" y="31471"/>
                      <a:pt x="23311" y="35339"/>
                    </a:cubicBezTo>
                    <a:lnTo>
                      <a:pt x="6645" y="21600"/>
                    </a:lnTo>
                    <a:lnTo>
                      <a:pt x="0" y="1047"/>
                    </a:lnTo>
                    <a:close/>
                  </a:path>
                </a:pathLst>
              </a:custGeom>
              <a:noFill/>
              <a:ln w="762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7" name="Line 49"/>
              <p:cNvSpPr>
                <a:spLocks noChangeShapeType="1"/>
              </p:cNvSpPr>
              <p:nvPr/>
            </p:nvSpPr>
            <p:spPr bwMode="auto">
              <a:xfrm flipH="1">
                <a:off x="2773" y="2728"/>
                <a:ext cx="263" cy="709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441" name="Group 50"/>
            <p:cNvGrpSpPr>
              <a:grpSpLocks/>
            </p:cNvGrpSpPr>
            <p:nvPr/>
          </p:nvGrpSpPr>
          <p:grpSpPr bwMode="auto">
            <a:xfrm>
              <a:off x="400" y="1185"/>
              <a:ext cx="4629" cy="2756"/>
              <a:chOff x="400" y="1185"/>
              <a:chExt cx="4629" cy="2756"/>
            </a:xfrm>
          </p:grpSpPr>
          <p:sp>
            <p:nvSpPr>
              <p:cNvPr id="13459" name="Oval 51"/>
              <p:cNvSpPr>
                <a:spLocks noChangeArrowheads="1"/>
              </p:cNvSpPr>
              <p:nvPr/>
            </p:nvSpPr>
            <p:spPr bwMode="auto">
              <a:xfrm>
                <a:off x="782" y="1185"/>
                <a:ext cx="138" cy="138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3460" name="Group 52"/>
              <p:cNvGrpSpPr>
                <a:grpSpLocks/>
              </p:cNvGrpSpPr>
              <p:nvPr/>
            </p:nvGrpSpPr>
            <p:grpSpPr bwMode="auto">
              <a:xfrm>
                <a:off x="400" y="2121"/>
                <a:ext cx="4629" cy="1820"/>
                <a:chOff x="400" y="2121"/>
                <a:chExt cx="4629" cy="1820"/>
              </a:xfrm>
            </p:grpSpPr>
            <p:sp>
              <p:nvSpPr>
                <p:cNvPr id="13462" name="Oval 53"/>
                <p:cNvSpPr>
                  <a:spLocks noChangeArrowheads="1"/>
                </p:cNvSpPr>
                <p:nvPr/>
              </p:nvSpPr>
              <p:spPr bwMode="auto">
                <a:xfrm>
                  <a:off x="400" y="2428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3" name="Oval 54"/>
                <p:cNvSpPr>
                  <a:spLocks noChangeArrowheads="1"/>
                </p:cNvSpPr>
                <p:nvPr/>
              </p:nvSpPr>
              <p:spPr bwMode="auto">
                <a:xfrm>
                  <a:off x="2018" y="2257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4" name="Oval 55"/>
                <p:cNvSpPr>
                  <a:spLocks noChangeArrowheads="1"/>
                </p:cNvSpPr>
                <p:nvPr/>
              </p:nvSpPr>
              <p:spPr bwMode="auto">
                <a:xfrm>
                  <a:off x="532" y="2333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5" name="Oval 56"/>
                <p:cNvSpPr>
                  <a:spLocks noChangeArrowheads="1"/>
                </p:cNvSpPr>
                <p:nvPr/>
              </p:nvSpPr>
              <p:spPr bwMode="auto">
                <a:xfrm>
                  <a:off x="3733" y="2479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6" name="Oval 57"/>
                <p:cNvSpPr>
                  <a:spLocks noChangeArrowheads="1"/>
                </p:cNvSpPr>
                <p:nvPr/>
              </p:nvSpPr>
              <p:spPr bwMode="auto">
                <a:xfrm>
                  <a:off x="3592" y="2221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7" name="Oval 58"/>
                <p:cNvSpPr>
                  <a:spLocks noChangeArrowheads="1"/>
                </p:cNvSpPr>
                <p:nvPr/>
              </p:nvSpPr>
              <p:spPr bwMode="auto">
                <a:xfrm>
                  <a:off x="4055" y="3167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8" name="Oval 59"/>
                <p:cNvSpPr>
                  <a:spLocks noChangeArrowheads="1"/>
                </p:cNvSpPr>
                <p:nvPr/>
              </p:nvSpPr>
              <p:spPr bwMode="auto">
                <a:xfrm>
                  <a:off x="4400" y="3803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69" name="Oval 60"/>
                <p:cNvSpPr>
                  <a:spLocks noChangeArrowheads="1"/>
                </p:cNvSpPr>
                <p:nvPr/>
              </p:nvSpPr>
              <p:spPr bwMode="auto">
                <a:xfrm>
                  <a:off x="705" y="2924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0" name="Oval 61"/>
                <p:cNvSpPr>
                  <a:spLocks noChangeArrowheads="1"/>
                </p:cNvSpPr>
                <p:nvPr/>
              </p:nvSpPr>
              <p:spPr bwMode="auto">
                <a:xfrm>
                  <a:off x="3000" y="2666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1" name="Oval 62"/>
                <p:cNvSpPr>
                  <a:spLocks noChangeArrowheads="1"/>
                </p:cNvSpPr>
                <p:nvPr/>
              </p:nvSpPr>
              <p:spPr bwMode="auto">
                <a:xfrm>
                  <a:off x="2727" y="3367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2" name="Oval 63"/>
                <p:cNvSpPr>
                  <a:spLocks noChangeArrowheads="1"/>
                </p:cNvSpPr>
                <p:nvPr/>
              </p:nvSpPr>
              <p:spPr bwMode="auto">
                <a:xfrm>
                  <a:off x="4809" y="2276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3" name="Oval 64"/>
                <p:cNvSpPr>
                  <a:spLocks noChangeArrowheads="1"/>
                </p:cNvSpPr>
                <p:nvPr/>
              </p:nvSpPr>
              <p:spPr bwMode="auto">
                <a:xfrm>
                  <a:off x="4664" y="2503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4" name="Oval 65"/>
                <p:cNvSpPr>
                  <a:spLocks noChangeArrowheads="1"/>
                </p:cNvSpPr>
                <p:nvPr/>
              </p:nvSpPr>
              <p:spPr bwMode="auto">
                <a:xfrm>
                  <a:off x="4891" y="2121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13475" name="Oval 66"/>
                <p:cNvSpPr>
                  <a:spLocks noChangeArrowheads="1"/>
                </p:cNvSpPr>
                <p:nvPr/>
              </p:nvSpPr>
              <p:spPr bwMode="auto">
                <a:xfrm>
                  <a:off x="4682" y="2376"/>
                  <a:ext cx="138" cy="13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760000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13461" name="Oval 67"/>
              <p:cNvSpPr>
                <a:spLocks noChangeArrowheads="1"/>
              </p:cNvSpPr>
              <p:nvPr/>
            </p:nvSpPr>
            <p:spPr bwMode="auto">
              <a:xfrm>
                <a:off x="715" y="1299"/>
                <a:ext cx="138" cy="138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13442" name="Group 68"/>
            <p:cNvGrpSpPr>
              <a:grpSpLocks/>
            </p:cNvGrpSpPr>
            <p:nvPr/>
          </p:nvGrpSpPr>
          <p:grpSpPr bwMode="auto">
            <a:xfrm>
              <a:off x="293" y="1162"/>
              <a:ext cx="5419" cy="2983"/>
              <a:chOff x="293" y="1162"/>
              <a:chExt cx="5419" cy="2983"/>
            </a:xfrm>
          </p:grpSpPr>
          <p:sp>
            <p:nvSpPr>
              <p:cNvPr id="13443" name="Text Box 69"/>
              <p:cNvSpPr txBox="1">
                <a:spLocks noChangeArrowheads="1"/>
              </p:cNvSpPr>
              <p:nvPr/>
            </p:nvSpPr>
            <p:spPr bwMode="auto">
              <a:xfrm>
                <a:off x="871" y="1162"/>
                <a:ext cx="48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Seattle</a:t>
                </a:r>
              </a:p>
            </p:txBody>
          </p:sp>
          <p:sp>
            <p:nvSpPr>
              <p:cNvPr id="13444" name="Text Box 70"/>
              <p:cNvSpPr txBox="1">
                <a:spLocks noChangeArrowheads="1"/>
              </p:cNvSpPr>
              <p:nvPr/>
            </p:nvSpPr>
            <p:spPr bwMode="auto">
              <a:xfrm>
                <a:off x="3737" y="3285"/>
                <a:ext cx="499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Atlanta</a:t>
                </a:r>
              </a:p>
            </p:txBody>
          </p:sp>
          <p:sp>
            <p:nvSpPr>
              <p:cNvPr id="13445" name="Text Box 71"/>
              <p:cNvSpPr txBox="1">
                <a:spLocks noChangeArrowheads="1"/>
              </p:cNvSpPr>
              <p:nvPr/>
            </p:nvSpPr>
            <p:spPr bwMode="auto">
              <a:xfrm>
                <a:off x="3134" y="2230"/>
                <a:ext cx="55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Chicago</a:t>
                </a:r>
              </a:p>
            </p:txBody>
          </p:sp>
          <p:sp>
            <p:nvSpPr>
              <p:cNvPr id="13446" name="Text Box 72"/>
              <p:cNvSpPr txBox="1">
                <a:spLocks noChangeArrowheads="1"/>
              </p:cNvSpPr>
              <p:nvPr/>
            </p:nvSpPr>
            <p:spPr bwMode="auto">
              <a:xfrm>
                <a:off x="3418" y="2580"/>
                <a:ext cx="676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Roachdale</a:t>
                </a:r>
              </a:p>
            </p:txBody>
          </p:sp>
          <p:sp>
            <p:nvSpPr>
              <p:cNvPr id="13447" name="Text Box 73"/>
              <p:cNvSpPr txBox="1">
                <a:spLocks noChangeArrowheads="1"/>
              </p:cNvSpPr>
              <p:nvPr/>
            </p:nvSpPr>
            <p:spPr bwMode="auto">
              <a:xfrm>
                <a:off x="401" y="2177"/>
                <a:ext cx="594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Stockton</a:t>
                </a:r>
              </a:p>
            </p:txBody>
          </p:sp>
          <p:sp>
            <p:nvSpPr>
              <p:cNvPr id="13448" name="Text Box 74"/>
              <p:cNvSpPr txBox="1">
                <a:spLocks noChangeArrowheads="1"/>
              </p:cNvSpPr>
              <p:nvPr/>
            </p:nvSpPr>
            <p:spPr bwMode="auto">
              <a:xfrm>
                <a:off x="293" y="2537"/>
                <a:ext cx="605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San Jose</a:t>
                </a:r>
              </a:p>
            </p:txBody>
          </p:sp>
          <p:sp>
            <p:nvSpPr>
              <p:cNvPr id="13449" name="Text Box 75"/>
              <p:cNvSpPr txBox="1">
                <a:spLocks noChangeArrowheads="1"/>
              </p:cNvSpPr>
              <p:nvPr/>
            </p:nvSpPr>
            <p:spPr bwMode="auto">
              <a:xfrm>
                <a:off x="655" y="3051"/>
                <a:ext cx="587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Anaheim</a:t>
                </a:r>
              </a:p>
            </p:txBody>
          </p:sp>
          <p:sp>
            <p:nvSpPr>
              <p:cNvPr id="13450" name="Text Box 76"/>
              <p:cNvSpPr txBox="1">
                <a:spLocks noChangeArrowheads="1"/>
              </p:cNvSpPr>
              <p:nvPr/>
            </p:nvSpPr>
            <p:spPr bwMode="auto">
              <a:xfrm>
                <a:off x="2448" y="3483"/>
                <a:ext cx="684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Fort Worth</a:t>
                </a:r>
              </a:p>
            </p:txBody>
          </p:sp>
          <p:sp>
            <p:nvSpPr>
              <p:cNvPr id="13451" name="Text Box 77"/>
              <p:cNvSpPr txBox="1">
                <a:spLocks noChangeArrowheads="1"/>
              </p:cNvSpPr>
              <p:nvPr/>
            </p:nvSpPr>
            <p:spPr bwMode="auto">
              <a:xfrm>
                <a:off x="4214" y="3907"/>
                <a:ext cx="546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Orlando</a:t>
                </a:r>
              </a:p>
            </p:txBody>
          </p:sp>
          <p:sp>
            <p:nvSpPr>
              <p:cNvPr id="13452" name="Text Box 78"/>
              <p:cNvSpPr txBox="1">
                <a:spLocks noChangeArrowheads="1"/>
              </p:cNvSpPr>
              <p:nvPr/>
            </p:nvSpPr>
            <p:spPr bwMode="auto">
              <a:xfrm>
                <a:off x="2342" y="2662"/>
                <a:ext cx="748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Kansas City</a:t>
                </a:r>
              </a:p>
            </p:txBody>
          </p:sp>
          <p:sp>
            <p:nvSpPr>
              <p:cNvPr id="13453" name="Text Box 79"/>
              <p:cNvSpPr txBox="1">
                <a:spLocks noChangeArrowheads="1"/>
              </p:cNvSpPr>
              <p:nvPr/>
            </p:nvSpPr>
            <p:spPr bwMode="auto">
              <a:xfrm>
                <a:off x="2140" y="2217"/>
                <a:ext cx="646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Cheyenne</a:t>
                </a:r>
              </a:p>
            </p:txBody>
          </p:sp>
          <p:sp>
            <p:nvSpPr>
              <p:cNvPr id="13454" name="Text Box 80"/>
              <p:cNvSpPr txBox="1">
                <a:spLocks noChangeArrowheads="1"/>
              </p:cNvSpPr>
              <p:nvPr/>
            </p:nvSpPr>
            <p:spPr bwMode="auto">
              <a:xfrm>
                <a:off x="5004" y="2094"/>
                <a:ext cx="623" cy="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New York</a:t>
                </a:r>
              </a:p>
            </p:txBody>
          </p:sp>
          <p:sp>
            <p:nvSpPr>
              <p:cNvPr id="13455" name="Text Box 81"/>
              <p:cNvSpPr txBox="1">
                <a:spLocks noChangeArrowheads="1"/>
              </p:cNvSpPr>
              <p:nvPr/>
            </p:nvSpPr>
            <p:spPr bwMode="auto">
              <a:xfrm>
                <a:off x="4948" y="2252"/>
                <a:ext cx="764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Pennsauken</a:t>
                </a:r>
              </a:p>
            </p:txBody>
          </p:sp>
          <p:sp>
            <p:nvSpPr>
              <p:cNvPr id="13456" name="Text Box 82"/>
              <p:cNvSpPr txBox="1">
                <a:spLocks noChangeArrowheads="1"/>
              </p:cNvSpPr>
              <p:nvPr/>
            </p:nvSpPr>
            <p:spPr bwMode="auto">
              <a:xfrm>
                <a:off x="4908" y="2383"/>
                <a:ext cx="421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Relay</a:t>
                </a:r>
              </a:p>
            </p:txBody>
          </p:sp>
          <p:sp>
            <p:nvSpPr>
              <p:cNvPr id="13457" name="Text Box 83"/>
              <p:cNvSpPr txBox="1">
                <a:spLocks noChangeArrowheads="1"/>
              </p:cNvSpPr>
              <p:nvPr/>
            </p:nvSpPr>
            <p:spPr bwMode="auto">
              <a:xfrm>
                <a:off x="4879" y="2518"/>
                <a:ext cx="635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Wash. DC</a:t>
                </a:r>
              </a:p>
            </p:txBody>
          </p:sp>
          <p:sp>
            <p:nvSpPr>
              <p:cNvPr id="13458" name="Text Box 84"/>
              <p:cNvSpPr txBox="1">
                <a:spLocks noChangeArrowheads="1"/>
              </p:cNvSpPr>
              <p:nvPr/>
            </p:nvSpPr>
            <p:spPr bwMode="auto">
              <a:xfrm>
                <a:off x="798" y="1296"/>
                <a:ext cx="540" cy="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 b="1">
                    <a:latin typeface="Arial Narrow" panose="020B0606020202030204" pitchFamily="34" charset="0"/>
                  </a:rPr>
                  <a:t>Tacoma</a:t>
                </a:r>
              </a:p>
            </p:txBody>
          </p:sp>
        </p:grpSp>
      </p:grpSp>
      <p:grpSp>
        <p:nvGrpSpPr>
          <p:cNvPr id="13320" name="Group 85"/>
          <p:cNvGrpSpPr>
            <a:grpSpLocks/>
          </p:cNvGrpSpPr>
          <p:nvPr/>
        </p:nvGrpSpPr>
        <p:grpSpPr bwMode="auto">
          <a:xfrm>
            <a:off x="5676900" y="1724025"/>
            <a:ext cx="2303463" cy="1069975"/>
            <a:chOff x="3626" y="1253"/>
            <a:chExt cx="1451" cy="674"/>
          </a:xfrm>
        </p:grpSpPr>
        <p:sp>
          <p:nvSpPr>
            <p:cNvPr id="13433" name="Line 86"/>
            <p:cNvSpPr>
              <a:spLocks noChangeShapeType="1"/>
            </p:cNvSpPr>
            <p:nvPr/>
          </p:nvSpPr>
          <p:spPr bwMode="auto">
            <a:xfrm>
              <a:off x="3626" y="1362"/>
              <a:ext cx="476" cy="0"/>
            </a:xfrm>
            <a:prstGeom prst="line">
              <a:avLst/>
            </a:prstGeom>
            <a:noFill/>
            <a:ln w="38100">
              <a:solidFill>
                <a:srgbClr val="990099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4" name="Line 87"/>
            <p:cNvSpPr>
              <a:spLocks noChangeShapeType="1"/>
            </p:cNvSpPr>
            <p:nvPr/>
          </p:nvSpPr>
          <p:spPr bwMode="auto">
            <a:xfrm>
              <a:off x="3643" y="1513"/>
              <a:ext cx="47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5" name="Line 88"/>
            <p:cNvSpPr>
              <a:spLocks noChangeShapeType="1"/>
            </p:cNvSpPr>
            <p:nvPr/>
          </p:nvSpPr>
          <p:spPr bwMode="auto">
            <a:xfrm>
              <a:off x="3643" y="1684"/>
              <a:ext cx="476" cy="0"/>
            </a:xfrm>
            <a:prstGeom prst="line">
              <a:avLst/>
            </a:prstGeom>
            <a:noFill/>
            <a:ln w="508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6" name="Line 89"/>
            <p:cNvSpPr>
              <a:spLocks noChangeShapeType="1"/>
            </p:cNvSpPr>
            <p:nvPr/>
          </p:nvSpPr>
          <p:spPr bwMode="auto">
            <a:xfrm>
              <a:off x="3643" y="1832"/>
              <a:ext cx="476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37" name="Text Box 90"/>
            <p:cNvSpPr txBox="1">
              <a:spLocks noChangeArrowheads="1"/>
            </p:cNvSpPr>
            <p:nvPr/>
          </p:nvSpPr>
          <p:spPr bwMode="auto">
            <a:xfrm>
              <a:off x="4112" y="1253"/>
              <a:ext cx="965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990099"/>
                  </a:solidFill>
                  <a:latin typeface="Arial Narrow" panose="020B0606020202030204" pitchFamily="34" charset="0"/>
                </a:rPr>
                <a:t>DS3 (45 Mbps)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chemeClr val="accent2"/>
                  </a:solidFill>
                  <a:latin typeface="Arial Narrow" panose="020B0606020202030204" pitchFamily="34" charset="0"/>
                </a:rPr>
                <a:t>OC3 (155 Mbps)</a:t>
              </a: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solidFill>
                    <a:srgbClr val="FF0000"/>
                  </a:solidFill>
                  <a:latin typeface="Arial Narrow" panose="020B0606020202030204" pitchFamily="34" charset="0"/>
                </a:rPr>
                <a:t>OC12 (622 Mbps)</a:t>
              </a:r>
              <a:endParaRPr lang="en-US" altLang="en-US" sz="1600" b="1">
                <a:latin typeface="Arial Narrow" panose="020B0606020202030204" pitchFamily="34" charset="0"/>
              </a:endParaRPr>
            </a:p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Arial Narrow" panose="020B0606020202030204" pitchFamily="34" charset="0"/>
                </a:rPr>
                <a:t>OC48 (2.4 Gbps)</a:t>
              </a:r>
            </a:p>
          </p:txBody>
        </p:sp>
      </p:grpSp>
      <p:grpSp>
        <p:nvGrpSpPr>
          <p:cNvPr id="8" name="Group 91"/>
          <p:cNvGrpSpPr>
            <a:grpSpLocks/>
          </p:cNvGrpSpPr>
          <p:nvPr/>
        </p:nvGrpSpPr>
        <p:grpSpPr bwMode="auto">
          <a:xfrm>
            <a:off x="1687513" y="2949575"/>
            <a:ext cx="3089275" cy="3046413"/>
            <a:chOff x="1063" y="1858"/>
            <a:chExt cx="1946" cy="1919"/>
          </a:xfrm>
        </p:grpSpPr>
        <p:grpSp>
          <p:nvGrpSpPr>
            <p:cNvPr id="13322" name="Group 92"/>
            <p:cNvGrpSpPr>
              <a:grpSpLocks/>
            </p:cNvGrpSpPr>
            <p:nvPr/>
          </p:nvGrpSpPr>
          <p:grpSpPr bwMode="auto">
            <a:xfrm>
              <a:off x="1449" y="1866"/>
              <a:ext cx="1560" cy="1911"/>
              <a:chOff x="2472" y="1212"/>
              <a:chExt cx="1908" cy="2232"/>
            </a:xfrm>
          </p:grpSpPr>
          <p:sp>
            <p:nvSpPr>
              <p:cNvPr id="13324" name="Rectangle 93"/>
              <p:cNvSpPr>
                <a:spLocks noChangeArrowheads="1"/>
              </p:cNvSpPr>
              <p:nvPr/>
            </p:nvSpPr>
            <p:spPr bwMode="auto">
              <a:xfrm>
                <a:off x="2472" y="1242"/>
                <a:ext cx="1908" cy="22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13325" name="Group 94"/>
              <p:cNvGrpSpPr>
                <a:grpSpLocks/>
              </p:cNvGrpSpPr>
              <p:nvPr/>
            </p:nvGrpSpPr>
            <p:grpSpPr bwMode="auto">
              <a:xfrm>
                <a:off x="2547" y="1212"/>
                <a:ext cx="1781" cy="2179"/>
                <a:chOff x="2547" y="1212"/>
                <a:chExt cx="1781" cy="2179"/>
              </a:xfrm>
            </p:grpSpPr>
            <p:grpSp>
              <p:nvGrpSpPr>
                <p:cNvPr id="13326" name="Group 95"/>
                <p:cNvGrpSpPr>
                  <a:grpSpLocks/>
                </p:cNvGrpSpPr>
                <p:nvPr/>
              </p:nvGrpSpPr>
              <p:grpSpPr bwMode="auto">
                <a:xfrm flipH="1">
                  <a:off x="2612" y="2114"/>
                  <a:ext cx="345" cy="337"/>
                  <a:chOff x="3776" y="2126"/>
                  <a:chExt cx="441" cy="337"/>
                </a:xfrm>
              </p:grpSpPr>
              <p:sp>
                <p:nvSpPr>
                  <p:cNvPr id="13430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31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32" name="Text Box 9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7" y="2126"/>
                    <a:ext cx="358" cy="3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>
                        <a:latin typeface="Times New Roman" panose="02020603050405020304" pitchFamily="18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13327" name="Group 99"/>
                <p:cNvGrpSpPr>
                  <a:grpSpLocks/>
                </p:cNvGrpSpPr>
                <p:nvPr/>
              </p:nvGrpSpPr>
              <p:grpSpPr bwMode="auto">
                <a:xfrm flipH="1">
                  <a:off x="2867" y="2398"/>
                  <a:ext cx="949" cy="332"/>
                  <a:chOff x="2927" y="2500"/>
                  <a:chExt cx="949" cy="332"/>
                </a:xfrm>
              </p:grpSpPr>
              <p:sp>
                <p:nvSpPr>
                  <p:cNvPr id="13427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27" y="2515"/>
                    <a:ext cx="236" cy="311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28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3209" y="2500"/>
                    <a:ext cx="201" cy="332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29" name="Line 102"/>
                  <p:cNvSpPr>
                    <a:spLocks noChangeShapeType="1"/>
                  </p:cNvSpPr>
                  <p:nvPr/>
                </p:nvSpPr>
                <p:spPr bwMode="auto">
                  <a:xfrm>
                    <a:off x="3315" y="2500"/>
                    <a:ext cx="561" cy="324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328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3114" y="178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29" name="Line 104"/>
                <p:cNvSpPr>
                  <a:spLocks noChangeShapeType="1"/>
                </p:cNvSpPr>
                <p:nvPr/>
              </p:nvSpPr>
              <p:spPr bwMode="auto">
                <a:xfrm flipH="1">
                  <a:off x="2831" y="2419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30" name="Line 105"/>
                <p:cNvSpPr>
                  <a:spLocks noChangeShapeType="1"/>
                </p:cNvSpPr>
                <p:nvPr/>
              </p:nvSpPr>
              <p:spPr bwMode="auto">
                <a:xfrm>
                  <a:off x="3113" y="2404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331" name="Line 106"/>
                <p:cNvSpPr>
                  <a:spLocks noChangeShapeType="1"/>
                </p:cNvSpPr>
                <p:nvPr/>
              </p:nvSpPr>
              <p:spPr bwMode="auto">
                <a:xfrm>
                  <a:off x="3219" y="2404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332" name="Group 107"/>
                <p:cNvGrpSpPr>
                  <a:grpSpLocks/>
                </p:cNvGrpSpPr>
                <p:nvPr/>
              </p:nvGrpSpPr>
              <p:grpSpPr bwMode="auto">
                <a:xfrm>
                  <a:off x="3408" y="2216"/>
                  <a:ext cx="370" cy="208"/>
                  <a:chOff x="3600" y="219"/>
                  <a:chExt cx="360" cy="175"/>
                </a:xfrm>
              </p:grpSpPr>
              <p:sp>
                <p:nvSpPr>
                  <p:cNvPr id="13414" name="Oval 108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13415" name="Line 109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16" name="Line 110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17" name="Rectangle 111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418" name="Oval 112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grpSp>
                <p:nvGrpSpPr>
                  <p:cNvPr id="13419" name="Group 113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424" name="Line 11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25" name="Line 1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26" name="Line 1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420" name="Group 117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421" name="Line 11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22" name="Line 1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23" name="Line 1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333" name="Group 121"/>
                <p:cNvGrpSpPr>
                  <a:grpSpLocks/>
                </p:cNvGrpSpPr>
                <p:nvPr/>
              </p:nvGrpSpPr>
              <p:grpSpPr bwMode="auto">
                <a:xfrm>
                  <a:off x="3606" y="2727"/>
                  <a:ext cx="369" cy="208"/>
                  <a:chOff x="3600" y="219"/>
                  <a:chExt cx="360" cy="175"/>
                </a:xfrm>
              </p:grpSpPr>
              <p:sp>
                <p:nvSpPr>
                  <p:cNvPr id="13401" name="Oval 122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13402" name="Line 123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0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404" name="Rectangle 125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405" name="Oval 126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grpSp>
                <p:nvGrpSpPr>
                  <p:cNvPr id="13406" name="Group 127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411" name="Line 12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2" name="Line 1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3" name="Line 1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407" name="Group 131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408" name="Line 13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9" name="Line 1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10" name="Line 1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334" name="Group 135"/>
                <p:cNvGrpSpPr>
                  <a:grpSpLocks/>
                </p:cNvGrpSpPr>
                <p:nvPr/>
              </p:nvGrpSpPr>
              <p:grpSpPr bwMode="auto">
                <a:xfrm>
                  <a:off x="3124" y="2738"/>
                  <a:ext cx="370" cy="208"/>
                  <a:chOff x="3600" y="219"/>
                  <a:chExt cx="360" cy="175"/>
                </a:xfrm>
              </p:grpSpPr>
              <p:sp>
                <p:nvSpPr>
                  <p:cNvPr id="13388" name="Oval 136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13389" name="Line 137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90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91" name="Rectangle 139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92" name="Oval 140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grpSp>
                <p:nvGrpSpPr>
                  <p:cNvPr id="13393" name="Group 141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98" name="Line 14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9" name="Line 1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00" name="Line 14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394" name="Group 145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95" name="Line 14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6" name="Line 14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97" name="Line 14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13335" name="Group 149"/>
                <p:cNvGrpSpPr>
                  <a:grpSpLocks/>
                </p:cNvGrpSpPr>
                <p:nvPr/>
              </p:nvGrpSpPr>
              <p:grpSpPr bwMode="auto">
                <a:xfrm>
                  <a:off x="2639" y="2739"/>
                  <a:ext cx="369" cy="207"/>
                  <a:chOff x="3600" y="219"/>
                  <a:chExt cx="360" cy="175"/>
                </a:xfrm>
              </p:grpSpPr>
              <p:sp>
                <p:nvSpPr>
                  <p:cNvPr id="13375" name="Oval 150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13376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77" name="Line 152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78" name="Rectangle 153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79" name="Oval 154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grpSp>
                <p:nvGrpSpPr>
                  <p:cNvPr id="13380" name="Group 155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85" name="Line 15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6" name="Line 1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7" name="Line 1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381" name="Group 159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82" name="Line 1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3" name="Line 16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84" name="Line 16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3336" name="Text Box 163"/>
                <p:cNvSpPr txBox="1">
                  <a:spLocks noChangeArrowheads="1"/>
                </p:cNvSpPr>
                <p:nvPr/>
              </p:nvSpPr>
              <p:spPr bwMode="auto">
                <a:xfrm>
                  <a:off x="2826" y="3132"/>
                  <a:ext cx="1397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to/from customers</a:t>
                  </a:r>
                </a:p>
              </p:txBody>
            </p:sp>
            <p:sp>
              <p:nvSpPr>
                <p:cNvPr id="13337" name="Text Box 164"/>
                <p:cNvSpPr txBox="1">
                  <a:spLocks noChangeArrowheads="1"/>
                </p:cNvSpPr>
                <p:nvPr/>
              </p:nvSpPr>
              <p:spPr bwMode="auto">
                <a:xfrm>
                  <a:off x="3666" y="2030"/>
                  <a:ext cx="662" cy="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peering</a:t>
                  </a:r>
                </a:p>
              </p:txBody>
            </p:sp>
            <p:sp>
              <p:nvSpPr>
                <p:cNvPr id="13338" name="Text Box 165"/>
                <p:cNvSpPr txBox="1">
                  <a:spLocks noChangeArrowheads="1"/>
                </p:cNvSpPr>
                <p:nvPr/>
              </p:nvSpPr>
              <p:spPr bwMode="auto">
                <a:xfrm>
                  <a:off x="2891" y="1586"/>
                  <a:ext cx="1396" cy="2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600">
                      <a:latin typeface="Arial" panose="020B0604020202020204" pitchFamily="34" charset="0"/>
                      <a:cs typeface="Arial" panose="020B0604020202020204" pitchFamily="34" charset="0"/>
                    </a:rPr>
                    <a:t> to/from backbone</a:t>
                  </a:r>
                </a:p>
              </p:txBody>
            </p:sp>
            <p:sp>
              <p:nvSpPr>
                <p:cNvPr id="13339" name="Rectangle 166"/>
                <p:cNvSpPr>
                  <a:spLocks noChangeArrowheads="1"/>
                </p:cNvSpPr>
                <p:nvPr/>
              </p:nvSpPr>
              <p:spPr bwMode="auto">
                <a:xfrm>
                  <a:off x="2547" y="1319"/>
                  <a:ext cx="1770" cy="2072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/>
                </a:p>
              </p:txBody>
            </p:sp>
            <p:grpSp>
              <p:nvGrpSpPr>
                <p:cNvPr id="13340" name="Group 167"/>
                <p:cNvGrpSpPr>
                  <a:grpSpLocks/>
                </p:cNvGrpSpPr>
                <p:nvPr/>
              </p:nvGrpSpPr>
              <p:grpSpPr bwMode="auto">
                <a:xfrm>
                  <a:off x="2922" y="2204"/>
                  <a:ext cx="370" cy="208"/>
                  <a:chOff x="3600" y="219"/>
                  <a:chExt cx="360" cy="175"/>
                </a:xfrm>
              </p:grpSpPr>
              <p:sp>
                <p:nvSpPr>
                  <p:cNvPr id="13362" name="Oval 168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97"/>
                    <a:ext cx="357" cy="97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sp>
                <p:nvSpPr>
                  <p:cNvPr id="13363" name="Line 169"/>
                  <p:cNvSpPr>
                    <a:spLocks noChangeShapeType="1"/>
                  </p:cNvSpPr>
                  <p:nvPr/>
                </p:nvSpPr>
                <p:spPr bwMode="auto">
                  <a:xfrm>
                    <a:off x="3603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64" name="Line 170"/>
                  <p:cNvSpPr>
                    <a:spLocks noChangeShapeType="1"/>
                  </p:cNvSpPr>
                  <p:nvPr/>
                </p:nvSpPr>
                <p:spPr bwMode="auto">
                  <a:xfrm>
                    <a:off x="3960" y="289"/>
                    <a:ext cx="0" cy="6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3365" name="Rectangle 171"/>
                  <p:cNvSpPr>
                    <a:spLocks noChangeArrowheads="1"/>
                  </p:cNvSpPr>
                  <p:nvPr/>
                </p:nvSpPr>
                <p:spPr bwMode="auto">
                  <a:xfrm>
                    <a:off x="3603" y="289"/>
                    <a:ext cx="354" cy="59"/>
                  </a:xfrm>
                  <a:prstGeom prst="rect">
                    <a:avLst/>
                  </a:prstGeom>
                  <a:solidFill>
                    <a:srgbClr val="CC6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>
                      <a:latin typeface="Times New Roman" panose="020206030504050203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66" name="Oval 172"/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219"/>
                    <a:ext cx="357" cy="113"/>
                  </a:xfrm>
                  <a:prstGeom prst="ellipse">
                    <a:avLst/>
                  </a:prstGeom>
                  <a:solidFill>
                    <a:srgbClr val="CC66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en-US" sz="2400"/>
                  </a:p>
                </p:txBody>
              </p:sp>
              <p:grpSp>
                <p:nvGrpSpPr>
                  <p:cNvPr id="1336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3686" y="244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72" name="Line 1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73" name="Line 1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74" name="Line 1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3368" name="Group 177"/>
                  <p:cNvGrpSpPr>
                    <a:grpSpLocks/>
                  </p:cNvGrpSpPr>
                  <p:nvPr/>
                </p:nvGrpSpPr>
                <p:grpSpPr bwMode="auto">
                  <a:xfrm flipV="1">
                    <a:off x="3686" y="243"/>
                    <a:ext cx="177" cy="66"/>
                    <a:chOff x="2848" y="848"/>
                    <a:chExt cx="140" cy="98"/>
                  </a:xfrm>
                </p:grpSpPr>
                <p:sp>
                  <p:nvSpPr>
                    <p:cNvPr id="13369" name="Line 1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70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71" name="Line 1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50"/>
                      <a:ext cx="52" cy="9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3341" name="Line 181"/>
                <p:cNvSpPr>
                  <a:spLocks noChangeShapeType="1"/>
                </p:cNvSpPr>
                <p:nvPr/>
              </p:nvSpPr>
              <p:spPr bwMode="auto">
                <a:xfrm flipH="1" flipV="1">
                  <a:off x="3612" y="1810"/>
                  <a:ext cx="1" cy="415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13342" name="Group 182"/>
                <p:cNvGrpSpPr>
                  <a:grpSpLocks/>
                </p:cNvGrpSpPr>
                <p:nvPr/>
              </p:nvGrpSpPr>
              <p:grpSpPr bwMode="auto">
                <a:xfrm>
                  <a:off x="3776" y="2126"/>
                  <a:ext cx="441" cy="606"/>
                  <a:chOff x="3776" y="2126"/>
                  <a:chExt cx="441" cy="606"/>
                </a:xfrm>
              </p:grpSpPr>
              <p:sp>
                <p:nvSpPr>
                  <p:cNvPr id="13359" name="Line 183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278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60" name="Line 184"/>
                  <p:cNvSpPr>
                    <a:spLocks noChangeShapeType="1"/>
                  </p:cNvSpPr>
                  <p:nvPr/>
                </p:nvSpPr>
                <p:spPr bwMode="auto">
                  <a:xfrm>
                    <a:off x="3776" y="2374"/>
                    <a:ext cx="441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61" name="Text Box 18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88" y="2126"/>
                    <a:ext cx="356" cy="6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>
                        <a:latin typeface="Times New Roman" panose="02020603050405020304" pitchFamily="18" charset="0"/>
                      </a:rPr>
                      <a:t>….</a:t>
                    </a:r>
                  </a:p>
                </p:txBody>
              </p:sp>
            </p:grpSp>
            <p:grpSp>
              <p:nvGrpSpPr>
                <p:cNvPr id="13343" name="Group 186"/>
                <p:cNvGrpSpPr>
                  <a:grpSpLocks/>
                </p:cNvGrpSpPr>
                <p:nvPr/>
              </p:nvGrpSpPr>
              <p:grpSpPr bwMode="auto">
                <a:xfrm>
                  <a:off x="3594" y="2893"/>
                  <a:ext cx="351" cy="279"/>
                  <a:chOff x="4302" y="2857"/>
                  <a:chExt cx="351" cy="279"/>
                </a:xfrm>
              </p:grpSpPr>
              <p:grpSp>
                <p:nvGrpSpPr>
                  <p:cNvPr id="13355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3357" name="Line 18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58" name="Line 189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56" name="Text Box 190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38" y="2821"/>
                    <a:ext cx="279" cy="3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>
                        <a:latin typeface="Times New Roman" panose="02020603050405020304" pitchFamily="18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13344" name="Group 191"/>
                <p:cNvGrpSpPr>
                  <a:grpSpLocks/>
                </p:cNvGrpSpPr>
                <p:nvPr/>
              </p:nvGrpSpPr>
              <p:grpSpPr bwMode="auto">
                <a:xfrm>
                  <a:off x="3104" y="2919"/>
                  <a:ext cx="352" cy="279"/>
                  <a:chOff x="4304" y="2859"/>
                  <a:chExt cx="352" cy="279"/>
                </a:xfrm>
              </p:grpSpPr>
              <p:grpSp>
                <p:nvGrpSpPr>
                  <p:cNvPr id="13351" name="Group 192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3353" name="Line 193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54" name="Line 194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52" name="Text Box 195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40" y="2823"/>
                    <a:ext cx="279" cy="35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>
                        <a:latin typeface="Times New Roman" panose="02020603050405020304" pitchFamily="18" charset="0"/>
                      </a:rPr>
                      <a:t>…</a:t>
                    </a:r>
                  </a:p>
                </p:txBody>
              </p:sp>
            </p:grpSp>
            <p:grpSp>
              <p:nvGrpSpPr>
                <p:cNvPr id="13345" name="Group 196"/>
                <p:cNvGrpSpPr>
                  <a:grpSpLocks/>
                </p:cNvGrpSpPr>
                <p:nvPr/>
              </p:nvGrpSpPr>
              <p:grpSpPr bwMode="auto">
                <a:xfrm>
                  <a:off x="2588" y="2913"/>
                  <a:ext cx="353" cy="279"/>
                  <a:chOff x="4304" y="2859"/>
                  <a:chExt cx="320" cy="279"/>
                </a:xfrm>
              </p:grpSpPr>
              <p:grpSp>
                <p:nvGrpSpPr>
                  <p:cNvPr id="13347" name="Group 197"/>
                  <p:cNvGrpSpPr>
                    <a:grpSpLocks/>
                  </p:cNvGrpSpPr>
                  <p:nvPr/>
                </p:nvGrpSpPr>
                <p:grpSpPr bwMode="auto">
                  <a:xfrm>
                    <a:off x="4461" y="2895"/>
                    <a:ext cx="102" cy="195"/>
                    <a:chOff x="4467" y="2745"/>
                    <a:chExt cx="96" cy="345"/>
                  </a:xfrm>
                </p:grpSpPr>
                <p:sp>
                  <p:nvSpPr>
                    <p:cNvPr id="13349" name="Line 198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294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50" name="Line 199"/>
                    <p:cNvSpPr>
                      <a:spLocks noChangeShapeType="1"/>
                    </p:cNvSpPr>
                    <p:nvPr/>
                  </p:nvSpPr>
                  <p:spPr bwMode="auto">
                    <a:xfrm rot="16200000" flipH="1">
                      <a:off x="4390" y="2918"/>
                      <a:ext cx="345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348" name="Text Box 200"/>
                  <p:cNvSpPr txBox="1">
                    <a:spLocks noChangeArrowheads="1"/>
                  </p:cNvSpPr>
                  <p:nvPr/>
                </p:nvSpPr>
                <p:spPr bwMode="auto">
                  <a:xfrm rot="16200000" flipH="1">
                    <a:off x="4324" y="2839"/>
                    <a:ext cx="279" cy="3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folHlink"/>
                      </a:buClr>
                      <a:buSzPct val="60000"/>
                      <a:buFont typeface="Wingdings" panose="05000000000000000000" pitchFamily="2" charset="2"/>
                      <a:buChar char="n"/>
                      <a:defRPr sz="32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hlink"/>
                      </a:buClr>
                      <a:buSzPct val="55000"/>
                      <a:buFont typeface="Wingdings" panose="05000000000000000000" pitchFamily="2" charset="2"/>
                      <a:buChar char="n"/>
                      <a:defRPr sz="28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folHlink"/>
                      </a:buClr>
                      <a:buSzPct val="50000"/>
                      <a:buFont typeface="Wingdings" panose="05000000000000000000" pitchFamily="2" charset="2"/>
                      <a:buChar char="n"/>
                      <a:defRPr sz="24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chemeClr val="accent2"/>
                      </a:buClr>
                      <a:buSzPct val="55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1"/>
                      </a:buClr>
                      <a:buSzPct val="50000"/>
                      <a:buFont typeface="Wingdings" panose="05000000000000000000" pitchFamily="2" charset="2"/>
                      <a:buChar char="n"/>
                      <a:defRPr sz="200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en-US" sz="2400">
                        <a:latin typeface="Times New Roman" panose="02020603050405020304" pitchFamily="18" charset="0"/>
                      </a:rPr>
                      <a:t>…</a:t>
                    </a:r>
                  </a:p>
                </p:txBody>
              </p:sp>
            </p:grpSp>
            <p:sp>
              <p:nvSpPr>
                <p:cNvPr id="13346" name="Text Box 201"/>
                <p:cNvSpPr txBox="1">
                  <a:spLocks noChangeArrowheads="1"/>
                </p:cNvSpPr>
                <p:nvPr/>
              </p:nvSpPr>
              <p:spPr bwMode="auto">
                <a:xfrm>
                  <a:off x="2620" y="1212"/>
                  <a:ext cx="1569" cy="2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folHlink"/>
                    </a:buClr>
                    <a:buSzPct val="60000"/>
                    <a:buFont typeface="Wingdings" panose="05000000000000000000" pitchFamily="2" charset="2"/>
                    <a:buChar char="n"/>
                    <a:defRPr sz="32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hlink"/>
                    </a:buClr>
                    <a:buSzPct val="55000"/>
                    <a:buFont typeface="Wingdings" panose="05000000000000000000" pitchFamily="2" charset="2"/>
                    <a:buChar char="n"/>
                    <a:defRPr sz="28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chemeClr val="folHlink"/>
                    </a:buClr>
                    <a:buSzPct val="50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chemeClr val="accent2"/>
                    </a:buClr>
                    <a:buSzPct val="55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50000"/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Tahoma" panose="020B060403050404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1400">
                      <a:solidFill>
                        <a:srgbClr val="FF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POP: point-of-presence</a:t>
                  </a:r>
                </a:p>
              </p:txBody>
            </p:sp>
          </p:grpSp>
        </p:grpSp>
        <p:sp>
          <p:nvSpPr>
            <p:cNvPr id="13323" name="Freeform 202"/>
            <p:cNvSpPr>
              <a:spLocks/>
            </p:cNvSpPr>
            <p:nvPr/>
          </p:nvSpPr>
          <p:spPr bwMode="auto">
            <a:xfrm>
              <a:off x="1063" y="1858"/>
              <a:ext cx="446" cy="1866"/>
            </a:xfrm>
            <a:custGeom>
              <a:avLst/>
              <a:gdLst>
                <a:gd name="T0" fmla="*/ 0 w 446"/>
                <a:gd name="T1" fmla="*/ 1290 h 1866"/>
                <a:gd name="T2" fmla="*/ 389 w 446"/>
                <a:gd name="T3" fmla="*/ 0 h 1866"/>
                <a:gd name="T4" fmla="*/ 414 w 446"/>
                <a:gd name="T5" fmla="*/ 933 h 1866"/>
                <a:gd name="T6" fmla="*/ 446 w 446"/>
                <a:gd name="T7" fmla="*/ 1509 h 1866"/>
                <a:gd name="T8" fmla="*/ 446 w 446"/>
                <a:gd name="T9" fmla="*/ 1866 h 1866"/>
                <a:gd name="T10" fmla="*/ 0 w 446"/>
                <a:gd name="T11" fmla="*/ 1290 h 18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1866"/>
                <a:gd name="T20" fmla="*/ 446 w 446"/>
                <a:gd name="T21" fmla="*/ 1866 h 18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1866">
                  <a:moveTo>
                    <a:pt x="0" y="1290"/>
                  </a:moveTo>
                  <a:lnTo>
                    <a:pt x="389" y="0"/>
                  </a:lnTo>
                  <a:lnTo>
                    <a:pt x="414" y="933"/>
                  </a:lnTo>
                  <a:lnTo>
                    <a:pt x="446" y="1509"/>
                  </a:lnTo>
                  <a:lnTo>
                    <a:pt x="446" y="1866"/>
                  </a:lnTo>
                  <a:lnTo>
                    <a:pt x="0" y="129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536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CISC 250 Class Notes</a:t>
            </a:r>
            <a:endParaRPr lang="en-US"/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B169738-EB1E-468F-961D-78F4E3C8DECB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 smtClean="0"/>
          </a:p>
        </p:txBody>
      </p:sp>
      <p:pic>
        <p:nvPicPr>
          <p:cNvPr id="1536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79400"/>
            <a:ext cx="8128000" cy="629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smtClean="0"/>
          </a:p>
        </p:txBody>
      </p:sp>
      <p:sp>
        <p:nvSpPr>
          <p:cNvPr id="1638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CISC 250 Class Notes</a:t>
            </a:r>
            <a:endParaRPr lang="en-US"/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67021B6-457D-4C26-9556-165200BE2B75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 smtClean="0"/>
          </a:p>
        </p:txBody>
      </p:sp>
      <p:pic>
        <p:nvPicPr>
          <p:cNvPr id="16390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0"/>
            <a:ext cx="87566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Level 3 Backbone</a:t>
            </a:r>
          </a:p>
        </p:txBody>
      </p:sp>
      <p:sp>
        <p:nvSpPr>
          <p:cNvPr id="1741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CISC 250 Class Notes</a:t>
            </a:r>
            <a:endParaRPr lang="en-US"/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F4E65DD-5764-4FCD-A8E8-9D5232C2E2E1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 smtClean="0"/>
          </a:p>
        </p:txBody>
      </p:sp>
      <p:pic>
        <p:nvPicPr>
          <p:cNvPr id="1741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017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8279</TotalTime>
  <Pages>13</Pages>
  <Words>1014</Words>
  <Application>Microsoft Office PowerPoint</Application>
  <PresentationFormat>On-screen Show (4:3)</PresentationFormat>
  <Paragraphs>286</Paragraphs>
  <Slides>24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MS PGothic</vt:lpstr>
      <vt:lpstr>Arial</vt:lpstr>
      <vt:lpstr>Arial Narrow</vt:lpstr>
      <vt:lpstr>Comic Sans MS</vt:lpstr>
      <vt:lpstr>Helvetica</vt:lpstr>
      <vt:lpstr>Tahoma</vt:lpstr>
      <vt:lpstr>Times New Roman</vt:lpstr>
      <vt:lpstr>Wingdings</vt:lpstr>
      <vt:lpstr>Blends</vt:lpstr>
      <vt:lpstr>VISIO</vt:lpstr>
      <vt:lpstr>Clip</vt:lpstr>
      <vt:lpstr>CISC 250 –  Business Telecomm Networks</vt:lpstr>
      <vt:lpstr>Today’s Outline</vt:lpstr>
      <vt:lpstr>Network</vt:lpstr>
      <vt:lpstr>The Internet</vt:lpstr>
      <vt:lpstr>Internet: network of networks</vt:lpstr>
      <vt:lpstr>Tier-1 ISP: e.g., Sprint</vt:lpstr>
      <vt:lpstr>PowerPoint Presentation</vt:lpstr>
      <vt:lpstr>PowerPoint Presentation</vt:lpstr>
      <vt:lpstr>Level 3 Backbone</vt:lpstr>
      <vt:lpstr>Internet: network of networks</vt:lpstr>
      <vt:lpstr>Internet: network of networks</vt:lpstr>
      <vt:lpstr>Internet: network of networks</vt:lpstr>
      <vt:lpstr>PowerPoint Presentation</vt:lpstr>
      <vt:lpstr>Netflix’s USA ISP Speed Index</vt:lpstr>
      <vt:lpstr>The Future?</vt:lpstr>
      <vt:lpstr>Network Performance Metrics</vt:lpstr>
      <vt:lpstr>Network Performance Metrics</vt:lpstr>
      <vt:lpstr>Network Structural Models</vt:lpstr>
      <vt:lpstr> Thin clients and Cloud Computing</vt:lpstr>
      <vt:lpstr>Protocols</vt:lpstr>
      <vt:lpstr>Division of Protocols</vt:lpstr>
      <vt:lpstr>Packet Switching</vt:lpstr>
      <vt:lpstr>Circuit Switching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Communictions 3rd Edition</dc:title>
  <dc:creator>Jinwei Cao</dc:creator>
  <dc:description>Chapter 1</dc:description>
  <cp:lastModifiedBy>Cao, Jinwei</cp:lastModifiedBy>
  <cp:revision>210</cp:revision>
  <cp:lastPrinted>1988-10-23T22:36:52Z</cp:lastPrinted>
  <dcterms:created xsi:type="dcterms:W3CDTF">1988-10-23T22:40:16Z</dcterms:created>
  <dcterms:modified xsi:type="dcterms:W3CDTF">2017-02-14T20:40:31Z</dcterms:modified>
</cp:coreProperties>
</file>